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8" r:id="rId1"/>
  </p:sldMasterIdLst>
  <p:notesMasterIdLst>
    <p:notesMasterId r:id="rId44"/>
  </p:notesMasterIdLst>
  <p:handoutMasterIdLst>
    <p:handoutMasterId r:id="rId45"/>
  </p:handoutMasterIdLst>
  <p:sldIdLst>
    <p:sldId id="379" r:id="rId2"/>
    <p:sldId id="391" r:id="rId3"/>
    <p:sldId id="392" r:id="rId4"/>
    <p:sldId id="381" r:id="rId5"/>
    <p:sldId id="380" r:id="rId6"/>
    <p:sldId id="382" r:id="rId7"/>
    <p:sldId id="264" r:id="rId8"/>
    <p:sldId id="393" r:id="rId9"/>
    <p:sldId id="270" r:id="rId10"/>
    <p:sldId id="384" r:id="rId11"/>
    <p:sldId id="302" r:id="rId12"/>
    <p:sldId id="385" r:id="rId13"/>
    <p:sldId id="386" r:id="rId14"/>
    <p:sldId id="387" r:id="rId15"/>
    <p:sldId id="398" r:id="rId16"/>
    <p:sldId id="274" r:id="rId17"/>
    <p:sldId id="388" r:id="rId18"/>
    <p:sldId id="341" r:id="rId19"/>
    <p:sldId id="285" r:id="rId20"/>
    <p:sldId id="351" r:id="rId21"/>
    <p:sldId id="354" r:id="rId22"/>
    <p:sldId id="357" r:id="rId23"/>
    <p:sldId id="358" r:id="rId24"/>
    <p:sldId id="297" r:id="rId25"/>
    <p:sldId id="276" r:id="rId26"/>
    <p:sldId id="399" r:id="rId27"/>
    <p:sldId id="389" r:id="rId28"/>
    <p:sldId id="304" r:id="rId29"/>
    <p:sldId id="278" r:id="rId30"/>
    <p:sldId id="396" r:id="rId31"/>
    <p:sldId id="314" r:id="rId32"/>
    <p:sldId id="345" r:id="rId33"/>
    <p:sldId id="344" r:id="rId34"/>
    <p:sldId id="269" r:id="rId35"/>
    <p:sldId id="300" r:id="rId36"/>
    <p:sldId id="395" r:id="rId37"/>
    <p:sldId id="331" r:id="rId38"/>
    <p:sldId id="394" r:id="rId39"/>
    <p:sldId id="303" r:id="rId40"/>
    <p:sldId id="377" r:id="rId41"/>
    <p:sldId id="307" r:id="rId42"/>
    <p:sldId id="310" r:id="rId4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rke, Caitlin" initials="BC" lastIdx="1" clrIdx="0">
    <p:extLst>
      <p:ext uri="{19B8F6BF-5375-455C-9EA6-DF929625EA0E}">
        <p15:presenceInfo xmlns:p15="http://schemas.microsoft.com/office/powerpoint/2012/main" userId="S::Caitlin.Bourke@justice.govt.nz::e6d402b0-05b9-4c89-a1a3-faec0f5218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7369"/>
    <a:srgbClr val="A5604D"/>
    <a:srgbClr val="FFFFFF"/>
    <a:srgbClr val="FAD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6357" autoAdjust="0"/>
  </p:normalViewPr>
  <p:slideViewPr>
    <p:cSldViewPr>
      <p:cViewPr varScale="1">
        <p:scale>
          <a:sx n="69" d="100"/>
          <a:sy n="69" d="100"/>
        </p:scale>
        <p:origin x="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-6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D05DA2E-8AE8-47D6-B144-2F2C9721F6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7D8BEAD-4A21-45BE-846F-FE2B30F6A3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53B36148-3A5F-4934-9190-A121035314E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E34C44C-707D-4879-AB6B-C2760C7B69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DB1AF8D-D371-42A2-8A3F-AB2C5821C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C5E3BEF-74DC-4C0E-8A20-902DDDD7DE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7B5B084-547C-494B-9F6D-353529F821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DA63CEF-AD89-4A6D-B246-1AE68F72F9E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B15BA3A-0654-4311-A540-43B72C43A7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74C9CE7-30CA-4D13-BCF5-75F5C0DBE8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BB1D4D3-2E9D-443E-ADCC-0F91031C5A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7BD80B9-EB60-46F2-B4F8-3FBBAD66A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22F2BA2-351E-4FE4-AD41-806568E46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4FD497-BCA6-4071-BAAD-9BEEB6859322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6FDA4BA-08B7-42F1-8541-0E0001A31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2DAC19E-78D7-4F9C-81A5-62A6F6A9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i-NZ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38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C74909AC-A61D-4566-880E-380456695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8EA89D-CCEB-4E99-88FA-8376C962355B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91CAD304-F567-40F4-98D2-C31DA6F56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FA62C739-E34E-4002-816A-4EB77B7D9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i-NZ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D80B9-EB60-46F2-B4F8-3FBBAD66A0D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497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D80B9-EB60-46F2-B4F8-3FBBAD66A0D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2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330D0EF-7D87-44C6-8C12-3B89233176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C5F4D7-0825-4CBC-B147-8773340A987F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E1CE23B-9D38-42C2-8C82-2610880F3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1C5963D-2E2B-48A4-92AC-F7B044DC3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i-NZ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C9DE4A4-406D-4045-A964-274C311FC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08820F-BD1A-4E5E-AF86-68A2CB03D71D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D4DD8BA-7F6F-4893-A794-FBADFF602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34AF07F-0607-4C2D-8C83-8DBCA20E2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i-NZ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631F608-3649-46B3-A929-AD172C8D7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FC5AFA-9F80-4ACF-BD13-274549B6E1D8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B8D3373-1FBF-4834-87ED-5FC5DCDAE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A481EA4-A5CE-45AD-B486-EE706065A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i-NZ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D80B9-EB60-46F2-B4F8-3FBBAD66A0D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466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19E9B35-BB67-434F-A561-EF556AEDA2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ECC38AC9-E9D6-4426-9E4A-07B42FE311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i-NZ" altLang="en-US"/>
              <a:t>Missing sound byte for ‘female rangatahi’</a:t>
            </a:r>
            <a:endParaRPr lang="en-NZ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D3DCCB44-0453-4D7F-AF9F-968919FA3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654D99-9185-4B81-AFF3-AE334E0F471B}" type="slidenum">
              <a:rPr lang="en-NZ" altLang="en-US"/>
              <a:pPr eaLnBrk="1" hangingPunct="1"/>
              <a:t>36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930827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19E9B35-BB67-434F-A561-EF556AEDA2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ECC38AC9-E9D6-4426-9E4A-07B42FE311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i-NZ" altLang="en-US"/>
              <a:t>Missing sound byte for ‘female rangatahi’</a:t>
            </a:r>
            <a:endParaRPr lang="en-NZ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D3DCCB44-0453-4D7F-AF9F-968919FA3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654D99-9185-4B81-AFF3-AE334E0F471B}" type="slidenum">
              <a:rPr lang="en-NZ" altLang="en-US"/>
              <a:pPr eaLnBrk="1" hangingPunct="1"/>
              <a:t>37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19E9B35-BB67-434F-A561-EF556AEDA2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ECC38AC9-E9D6-4426-9E4A-07B42FE311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i-NZ" altLang="en-US"/>
              <a:t>Missing sound byte for ‘female rangatahi’</a:t>
            </a:r>
            <a:endParaRPr lang="en-NZ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D3DCCB44-0453-4D7F-AF9F-968919FA3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654D99-9185-4B81-AFF3-AE334E0F471B}" type="slidenum">
              <a:rPr lang="en-NZ" altLang="en-US"/>
              <a:pPr eaLnBrk="1" hangingPunct="1"/>
              <a:t>38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92944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22F2BA2-351E-4FE4-AD41-806568E46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4FD497-BCA6-4071-BAAD-9BEEB685932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6FDA4BA-08B7-42F1-8541-0E0001A31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2DAC19E-78D7-4F9C-81A5-62A6F6A9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i-NZ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113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4ED4B754-26D4-4120-91AF-1D1180738D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4EC361BA-3903-42EF-8FCC-00AE66F8F3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/>
              <a:t>This award is designed to recognise a significant contribution to the furtherance of judicial administration.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/>
              <a:t>Internationally recognises the collaboration between the Youth Court and Māori and Pasifika communities to improve access to justice for young people.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/>
              <a:t>Affirms the importance of engaging with communities, whānau, hapū and iwi to provide culturally appropriate and relevant processes that reconnect young people with their cultural identities.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/>
              <a:t>Recognises and honours everyone involved in developing and delivering Rangatahi and Pasifika Courts in New Zealand.</a:t>
            </a:r>
            <a:endParaRPr lang="en-NZ" altLang="en-US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595471BC-B56D-4FC5-A464-521DE6A99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6FFBE5-BF8B-4D60-BA11-3BE30DA992BA}" type="slidenum">
              <a:rPr lang="en-NZ" altLang="en-US"/>
              <a:pPr eaLnBrk="1" hangingPunct="1"/>
              <a:t>40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E6AA1B50-2D75-44F0-8B74-2453C80335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F03AB79B-9846-4ED3-BBE7-EC79E9207C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A64E899-F501-428D-952A-FA5A776A6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A71E18-11CE-4CC3-BDD4-E6BF68C1AEAF}" type="slidenum">
              <a:rPr lang="en-NZ" altLang="en-US"/>
              <a:pPr eaLnBrk="1" hangingPunct="1"/>
              <a:t>42</a:t>
            </a:fld>
            <a:endParaRPr lang="en-NZ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EBCB4FB-6DA2-418F-9373-B671F087D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06271E-5B64-4F53-88CC-A90144052C30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64DF41B-E9A4-4EDB-A565-551F2FDF83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50EBB91-11D2-4D16-9AFC-728C5A790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i-NZ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EBCB4FB-6DA2-418F-9373-B671F087D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06271E-5B64-4F53-88CC-A90144052C3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64DF41B-E9A4-4EDB-A565-551F2FDF83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50EBB91-11D2-4D16-9AFC-728C5A790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i-NZ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50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954316C-66E4-414B-ADCE-428A380D7D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F3E292-F78C-4C9D-963C-430582927D34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7EE060B-0BA3-4EC1-90BF-6C49C5B837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948B480-F2FF-4EAD-95FF-BD89E79C6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i-NZ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9A9AE50-CA02-488C-B0E4-D0A3CE8B4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BF6F84-FE74-4843-B92E-718A44CE8EA5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F830CAB-497A-4F7D-ABDD-01EA833D3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6D64683-B194-4020-BB2F-996406797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i-NZ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2D6A5F4-BFC1-489E-A252-C0DD79BFA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1D5838-F751-459B-ADC7-FCDEE9EB6974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45BCDCE-CE30-4FF9-900B-0CD052268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20B77BB-1AAE-454E-A1AB-3EE732760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i-NZ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782B865A-B25A-4331-B800-8269A46FCB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308D47-09ED-422F-B07E-E15B7052DC27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93732E5-2527-4E5B-98DA-4A9538CE3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565C97C-8EA7-400D-B1E0-0E9BFE854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i-NZ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BED312C-8855-482E-A95A-0181D2D54A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6CDF74-02FA-4726-A830-7EDC1735E70A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F67E36A4-61E8-494D-9A24-DB7F22B6A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4AE2B03-A814-4BF5-B6E9-DBFC43B09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i-NZ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95242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4353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0762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4613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5787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2018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04997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17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9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3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8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5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9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2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5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9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.nz/url?sa=i&amp;rct=j&amp;q=&amp;esrc=s&amp;source=images&amp;cd=&amp;cad=rja&amp;uact=8&amp;ved=0ahUKEwi-xK_Ts8TMAhWBJ5QKHe-rCJoQjRwIBw&amp;url=https://en.wikipedia.org/wiki/District_Courts_of_New_Zealand&amp;bvm=bv.121421273,d.dGo&amp;psig=AFQjCNFhU3LxCuuvUcQV2tIEBPk4k2SBhA&amp;ust=146258815715049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.nz/url?sa=i&amp;rct=j&amp;q=&amp;esrc=s&amp;source=images&amp;cd=&amp;cad=rja&amp;uact=8&amp;ved=0ahUKEwi-xK_Ts8TMAhWBJ5QKHe-rCJoQjRwIBw&amp;url=https://en.wikipedia.org/wiki/District_Courts_of_New_Zealand&amp;bvm=bv.121421273,d.dGo&amp;psig=AFQjCNFhU3LxCuuvUcQV2tIEBPk4k2SBhA&amp;ust=146258815715049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9223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224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9225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226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227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228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894654" y="1"/>
            <a:ext cx="3761187" cy="6857999"/>
            <a:chOff x="2928938" y="-4763"/>
            <a:chExt cx="5014912" cy="6862763"/>
          </a:xfrm>
        </p:grpSpPr>
        <p:sp>
          <p:nvSpPr>
            <p:cNvPr id="9229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230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9231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9232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233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234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9221" name="Rectangle 5">
            <a:extLst>
              <a:ext uri="{FF2B5EF4-FFF2-40B4-BE49-F238E27FC236}">
                <a16:creationId xmlns:a16="http://schemas.microsoft.com/office/drawing/2014/main" id="{1282C11D-6346-4209-B6C0-7DFF80C57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480" y="63817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mi-NZ" altLang="en-US" sz="1200" b="1"/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5EF54575-B8CF-48C2-8546-A99AD81AF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9" y="350103"/>
            <a:ext cx="734377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3200" b="1" dirty="0" err="1">
                <a:latin typeface="+mn-lt"/>
              </a:rPr>
              <a:t>Ngā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K</a:t>
            </a:r>
            <a:r>
              <a:rPr lang="en-US" altLang="en-US" sz="3200" b="1" dirty="0" err="1">
                <a:latin typeface="+mn-lt"/>
                <a:cs typeface="Arial" panose="020B0604020202020204" pitchFamily="34" charset="0"/>
              </a:rPr>
              <a:t>ōti</a:t>
            </a:r>
            <a:r>
              <a:rPr lang="en-US" altLang="en-US" sz="32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+mn-lt"/>
                <a:cs typeface="Arial" panose="020B0604020202020204" pitchFamily="34" charset="0"/>
              </a:rPr>
              <a:t>Rangatahi</a:t>
            </a:r>
            <a:r>
              <a:rPr lang="en-US" altLang="en-US" sz="3200" b="1" dirty="0">
                <a:latin typeface="+mn-lt"/>
                <a:cs typeface="Arial" panose="020B0604020202020204" pitchFamily="34" charset="0"/>
              </a:rPr>
              <a:t> o Aotearoa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3200" b="1" dirty="0">
                <a:latin typeface="+mn-lt"/>
                <a:cs typeface="Arial" panose="020B0604020202020204" pitchFamily="34" charset="0"/>
              </a:rPr>
              <a:t>“Ka </a:t>
            </a:r>
            <a:r>
              <a:rPr lang="en-US" altLang="en-US" sz="3200" b="1" dirty="0" err="1">
                <a:latin typeface="+mn-lt"/>
                <a:cs typeface="Arial" panose="020B0604020202020204" pitchFamily="34" charset="0"/>
              </a:rPr>
              <a:t>pū</a:t>
            </a:r>
            <a:r>
              <a:rPr lang="en-US" altLang="en-US" sz="32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+mn-lt"/>
                <a:cs typeface="Arial" panose="020B0604020202020204" pitchFamily="34" charset="0"/>
              </a:rPr>
              <a:t>te</a:t>
            </a:r>
            <a:r>
              <a:rPr lang="en-US" altLang="en-US" sz="32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+mn-lt"/>
                <a:cs typeface="Arial" panose="020B0604020202020204" pitchFamily="34" charset="0"/>
              </a:rPr>
              <a:t>ruha</a:t>
            </a:r>
            <a:r>
              <a:rPr lang="en-US" altLang="en-US" sz="3200" b="1" dirty="0">
                <a:latin typeface="+mn-lt"/>
                <a:cs typeface="Arial" panose="020B0604020202020204" pitchFamily="34" charset="0"/>
              </a:rPr>
              <a:t>, ka </a:t>
            </a:r>
            <a:r>
              <a:rPr lang="en-US" altLang="en-US" sz="3200" b="1" dirty="0" err="1">
                <a:latin typeface="+mn-lt"/>
                <a:cs typeface="Arial" panose="020B0604020202020204" pitchFamily="34" charset="0"/>
              </a:rPr>
              <a:t>hao</a:t>
            </a:r>
            <a:r>
              <a:rPr lang="en-US" altLang="en-US" sz="32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+mn-lt"/>
                <a:cs typeface="Arial" panose="020B0604020202020204" pitchFamily="34" charset="0"/>
              </a:rPr>
              <a:t>te</a:t>
            </a:r>
            <a:r>
              <a:rPr lang="en-US" altLang="en-US" sz="32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+mn-lt"/>
                <a:cs typeface="Arial" panose="020B0604020202020204" pitchFamily="34" charset="0"/>
              </a:rPr>
              <a:t>rangatahi</a:t>
            </a:r>
            <a:r>
              <a:rPr lang="en-US" altLang="en-US" sz="3200" b="1" dirty="0">
                <a:latin typeface="+mn-lt"/>
                <a:cs typeface="Arial" panose="020B0604020202020204" pitchFamily="34" charset="0"/>
              </a:rPr>
              <a:t>!”</a:t>
            </a:r>
          </a:p>
        </p:txBody>
      </p:sp>
      <p:sp>
        <p:nvSpPr>
          <p:cNvPr id="51" name="Text Box 6">
            <a:extLst>
              <a:ext uri="{FF2B5EF4-FFF2-40B4-BE49-F238E27FC236}">
                <a16:creationId xmlns:a16="http://schemas.microsoft.com/office/drawing/2014/main" id="{72D6F244-4954-4C81-B354-A382DA148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59" y="2493784"/>
            <a:ext cx="74888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Rangatahi</a:t>
            </a:r>
            <a:r>
              <a:rPr lang="en-US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Courts of New Zealand – An Overview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7313366F-16A0-4A05-9117-7293C3CD9D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8455" y="4746624"/>
            <a:ext cx="6667801" cy="609600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  <a:spcAft>
                <a:spcPct val="0"/>
              </a:spcAft>
              <a:buFontTx/>
              <a:buNone/>
            </a:pPr>
            <a:r>
              <a:rPr lang="en-NZ" altLang="en-US" b="1" dirty="0">
                <a:latin typeface="Corbel (Body)"/>
              </a:rPr>
              <a:t>Australasian Youth Justice Conference, 16–18  November 2021, Online. </a:t>
            </a:r>
          </a:p>
          <a:p>
            <a:pPr>
              <a:lnSpc>
                <a:spcPts val="1900"/>
              </a:lnSpc>
              <a:spcAft>
                <a:spcPct val="0"/>
              </a:spcAft>
              <a:buFontTx/>
              <a:buNone/>
            </a:pPr>
            <a:endParaRPr lang="en-NZ" altLang="en-US" b="1" dirty="0">
              <a:latin typeface="Corbel (Body)"/>
            </a:endParaRPr>
          </a:p>
          <a:p>
            <a:pPr>
              <a:lnSpc>
                <a:spcPts val="1900"/>
              </a:lnSpc>
              <a:spcAft>
                <a:spcPct val="0"/>
              </a:spcAft>
              <a:buFontTx/>
              <a:buNone/>
            </a:pPr>
            <a:r>
              <a:rPr lang="en-NZ" altLang="en-US" sz="1800" b="1" dirty="0">
                <a:latin typeface="Corbel (Body)"/>
              </a:rPr>
              <a:t>Judge Bidois</a:t>
            </a:r>
          </a:p>
          <a:p>
            <a:pPr>
              <a:lnSpc>
                <a:spcPts val="1900"/>
              </a:lnSpc>
              <a:spcAft>
                <a:spcPct val="0"/>
              </a:spcAft>
              <a:buFontTx/>
              <a:buNone/>
            </a:pPr>
            <a:r>
              <a:rPr lang="en-NZ" altLang="en-US" sz="1800" b="1" i="1" dirty="0" err="1">
                <a:latin typeface="Corbel (Body)"/>
              </a:rPr>
              <a:t>Ngāti</a:t>
            </a:r>
            <a:r>
              <a:rPr lang="en-NZ" altLang="en-US" sz="1800" b="1" i="1" dirty="0">
                <a:latin typeface="Corbel (Body)"/>
              </a:rPr>
              <a:t> </a:t>
            </a:r>
            <a:r>
              <a:rPr lang="en-NZ" altLang="en-US" sz="1800" b="1" i="1" dirty="0" err="1">
                <a:latin typeface="Corbel (Body)"/>
              </a:rPr>
              <a:t>Rangiwewehi</a:t>
            </a:r>
            <a:r>
              <a:rPr lang="en-NZ" altLang="en-US" sz="1800" b="1" i="1" dirty="0">
                <a:latin typeface="Corbel (Body)"/>
              </a:rPr>
              <a:t>, </a:t>
            </a:r>
            <a:r>
              <a:rPr lang="en-NZ" altLang="en-US" sz="1800" b="1" i="1" dirty="0" err="1">
                <a:latin typeface="Corbel (Body)"/>
              </a:rPr>
              <a:t>Ngāti</a:t>
            </a:r>
            <a:r>
              <a:rPr lang="en-NZ" altLang="en-US" sz="1800" b="1" i="1" dirty="0">
                <a:latin typeface="Corbel (Body)"/>
              </a:rPr>
              <a:t> </a:t>
            </a:r>
            <a:r>
              <a:rPr lang="en-NZ" altLang="en-US" sz="1800" b="1" i="1" dirty="0" err="1">
                <a:latin typeface="Corbel (Body)"/>
              </a:rPr>
              <a:t>Ngāraranui</a:t>
            </a:r>
            <a:endParaRPr lang="en-US" altLang="en-US" sz="1800" b="1" i="1" dirty="0">
              <a:latin typeface="Corbel (Body)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14CA25-5FF0-4F71-B137-0B4A5963740F}"/>
              </a:ext>
            </a:extLst>
          </p:cNvPr>
          <p:cNvSpPr txBox="1"/>
          <p:nvPr/>
        </p:nvSpPr>
        <p:spPr>
          <a:xfrm>
            <a:off x="779788" y="1501384"/>
            <a:ext cx="655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/>
              <a:t>“The old net is cast aside, the new net goes fishing!”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332560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9">
            <a:extLst>
              <a:ext uri="{FF2B5EF4-FFF2-40B4-BE49-F238E27FC236}">
                <a16:creationId xmlns:a16="http://schemas.microsoft.com/office/drawing/2014/main" id="{57E47B51-F826-4B32-90D7-639AE33FFA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2432941"/>
            <a:ext cx="7920880" cy="2712842"/>
          </a:xfrm>
        </p:spPr>
        <p:txBody>
          <a:bodyPr anchor="t">
            <a:noAutofit/>
          </a:bodyPr>
          <a:lstStyle/>
          <a:p>
            <a:r>
              <a:rPr lang="en-US" altLang="en-US" sz="2800" dirty="0"/>
              <a:t>Continuing mainstream processes for Māori in criminal justice system will not change results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Predicted that statistics will become more disproportionate as Māori population increases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AFF4C105-2596-44E3-B2A8-AD1D23FC2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3817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mi-NZ" altLang="en-US" sz="1200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CE3EFBB-509C-4C4F-B490-5068CE26B3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mi-NZ" b="1" dirty="0" err="1">
                <a:solidFill>
                  <a:schemeClr val="bg1"/>
                </a:solidFill>
              </a:rPr>
              <a:t>Progress</a:t>
            </a:r>
            <a:r>
              <a:rPr lang="mi-NZ" b="1" dirty="0">
                <a:solidFill>
                  <a:schemeClr val="bg1"/>
                </a:solidFill>
              </a:rPr>
              <a:t>?</a:t>
            </a:r>
            <a:endParaRPr lang="en-N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9">
            <a:extLst>
              <a:ext uri="{FF2B5EF4-FFF2-40B4-BE49-F238E27FC236}">
                <a16:creationId xmlns:a16="http://schemas.microsoft.com/office/drawing/2014/main" id="{961DB591-D94C-4C87-9019-5D73550F6F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608" y="1916832"/>
            <a:ext cx="7704667" cy="333281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Numerous initiatives required to address issue</a:t>
            </a:r>
          </a:p>
          <a:p>
            <a:pPr eaLnBrk="1" hangingPunct="1"/>
            <a:r>
              <a:rPr lang="en-US" altLang="en-US" sz="2800" dirty="0"/>
              <a:t>Pre-charge procedures – broad scope for innovation and improvement, building tribal capacity to work in partnership with police</a:t>
            </a:r>
            <a:endParaRPr lang="en-US" altLang="en-US" sz="1600" dirty="0"/>
          </a:p>
          <a:p>
            <a:pPr eaLnBrk="1" hangingPunct="1"/>
            <a:r>
              <a:rPr lang="en-US" altLang="en-US" sz="2800" dirty="0"/>
              <a:t>Court procedures – scope for innovation and improvement</a:t>
            </a:r>
          </a:p>
          <a:p>
            <a:pPr eaLnBrk="1" hangingPunct="1"/>
            <a:r>
              <a:rPr lang="en-US" altLang="en-US" sz="2800" dirty="0" err="1"/>
              <a:t>Kaupapa</a:t>
            </a:r>
            <a:r>
              <a:rPr lang="en-US" altLang="en-US" sz="2800" dirty="0"/>
              <a:t> Māori Advisory Group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415B4E96-8315-4923-B73D-C81132EC3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3817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mi-NZ" altLang="en-US" sz="1200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751416-07B2-497C-9432-75A1EDD4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b="1" dirty="0" err="1">
                <a:solidFill>
                  <a:schemeClr val="bg1"/>
                </a:solidFill>
              </a:rPr>
              <a:t>Solutions</a:t>
            </a:r>
            <a:r>
              <a:rPr lang="mi-NZ" b="1" dirty="0">
                <a:solidFill>
                  <a:schemeClr val="bg1"/>
                </a:solidFill>
              </a:rPr>
              <a:t>?</a:t>
            </a:r>
            <a:endParaRPr lang="en-N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9204-F132-4D2C-B1BE-EEB1BC956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2132856"/>
            <a:ext cx="7920880" cy="33328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NZ" sz="3200" dirty="0"/>
              <a:t>Māori</a:t>
            </a:r>
          </a:p>
          <a:p>
            <a:pPr>
              <a:lnSpc>
                <a:spcPct val="150000"/>
              </a:lnSpc>
            </a:pPr>
            <a:r>
              <a:rPr lang="en-NZ" sz="3200" dirty="0"/>
              <a:t>Male</a:t>
            </a:r>
          </a:p>
          <a:p>
            <a:pPr>
              <a:lnSpc>
                <a:spcPct val="150000"/>
              </a:lnSpc>
            </a:pPr>
            <a:r>
              <a:rPr lang="en-NZ" sz="3200" dirty="0"/>
              <a:t>Out of school</a:t>
            </a:r>
          </a:p>
          <a:p>
            <a:pPr>
              <a:lnSpc>
                <a:spcPct val="150000"/>
              </a:lnSpc>
            </a:pPr>
            <a:r>
              <a:rPr lang="en-NZ" sz="3200" dirty="0"/>
              <a:t>Single-parent family</a:t>
            </a:r>
          </a:p>
          <a:p>
            <a:pPr>
              <a:lnSpc>
                <a:spcPct val="150000"/>
              </a:lnSpc>
            </a:pPr>
            <a:r>
              <a:rPr lang="en-NZ" sz="3200" dirty="0"/>
              <a:t>History of care and protection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5A3FAB-03DA-43ED-A284-13B78BBF154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mi-NZ" b="1" dirty="0" err="1">
                <a:solidFill>
                  <a:schemeClr val="bg1"/>
                </a:solidFill>
              </a:rPr>
              <a:t>Youth</a:t>
            </a:r>
            <a:r>
              <a:rPr lang="mi-NZ" b="1" dirty="0">
                <a:solidFill>
                  <a:schemeClr val="bg1"/>
                </a:solidFill>
              </a:rPr>
              <a:t> </a:t>
            </a:r>
            <a:r>
              <a:rPr lang="mi-NZ" b="1" dirty="0" err="1">
                <a:solidFill>
                  <a:schemeClr val="bg1"/>
                </a:solidFill>
              </a:rPr>
              <a:t>Profile</a:t>
            </a:r>
            <a:endParaRPr lang="en-N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9204-F132-4D2C-B1BE-EEB1BC956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33" y="2420888"/>
            <a:ext cx="7704667" cy="3332816"/>
          </a:xfrm>
        </p:spPr>
        <p:txBody>
          <a:bodyPr>
            <a:noAutofit/>
          </a:bodyPr>
          <a:lstStyle/>
          <a:p>
            <a:r>
              <a:rPr lang="en-NZ" sz="3200" dirty="0"/>
              <a:t>Health issues</a:t>
            </a:r>
          </a:p>
          <a:p>
            <a:pPr lvl="1"/>
            <a:r>
              <a:rPr lang="en-NZ" sz="2800" dirty="0"/>
              <a:t>Substance abuse</a:t>
            </a:r>
          </a:p>
          <a:p>
            <a:pPr lvl="1"/>
            <a:r>
              <a:rPr lang="en-NZ" sz="2800" dirty="0"/>
              <a:t>Mental health</a:t>
            </a:r>
          </a:p>
          <a:p>
            <a:pPr lvl="1"/>
            <a:r>
              <a:rPr lang="en-NZ" sz="2800" dirty="0"/>
              <a:t>Exposed to trauma</a:t>
            </a:r>
          </a:p>
          <a:p>
            <a:r>
              <a:rPr lang="en-NZ" sz="3200" dirty="0"/>
              <a:t>Disengaged from his/her culture, low expectations, low confidence</a:t>
            </a:r>
          </a:p>
          <a:p>
            <a:r>
              <a:rPr lang="en-NZ" sz="3200" dirty="0"/>
              <a:t>Low achievement, minimal contribution</a:t>
            </a:r>
          </a:p>
          <a:p>
            <a:endParaRPr lang="en-NZ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5A3FAB-03DA-43ED-A284-13B78BBF1540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1196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mi-NZ" b="1" dirty="0" err="1">
                <a:solidFill>
                  <a:schemeClr val="bg1"/>
                </a:solidFill>
              </a:rPr>
              <a:t>Youth</a:t>
            </a:r>
            <a:r>
              <a:rPr lang="mi-NZ" b="1" dirty="0">
                <a:solidFill>
                  <a:schemeClr val="bg1"/>
                </a:solidFill>
              </a:rPr>
              <a:t> </a:t>
            </a:r>
            <a:r>
              <a:rPr lang="mi-NZ" b="1" dirty="0" err="1">
                <a:solidFill>
                  <a:schemeClr val="bg1"/>
                </a:solidFill>
              </a:rPr>
              <a:t>Profile</a:t>
            </a:r>
            <a:endParaRPr lang="en-N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7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9204-F132-4D2C-B1BE-EEB1BC956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420888"/>
            <a:ext cx="7704667" cy="3332816"/>
          </a:xfrm>
        </p:spPr>
        <p:txBody>
          <a:bodyPr>
            <a:noAutofit/>
          </a:bodyPr>
          <a:lstStyle/>
          <a:p>
            <a:r>
              <a:rPr lang="en-NZ" sz="2800" dirty="0"/>
              <a:t>A vision for Māori young people?</a:t>
            </a:r>
          </a:p>
          <a:p>
            <a:pPr lvl="1"/>
            <a:r>
              <a:rPr lang="en-NZ" sz="2800" dirty="0"/>
              <a:t>Engaged, high expectations, confident, achieving, contributing, bilingual, bicultural</a:t>
            </a:r>
          </a:p>
          <a:p>
            <a:pPr marL="457200" lvl="1" indent="0">
              <a:buNone/>
            </a:pPr>
            <a:endParaRPr lang="en-NZ" sz="2800" dirty="0"/>
          </a:p>
          <a:p>
            <a:pPr marL="457200" lvl="1" indent="0">
              <a:buNone/>
            </a:pPr>
            <a:r>
              <a:rPr lang="en-NZ" sz="2800" dirty="0"/>
              <a:t>He aha </a:t>
            </a:r>
            <a:r>
              <a:rPr lang="en-NZ" sz="2800" dirty="0" err="1"/>
              <a:t>te</a:t>
            </a:r>
            <a:r>
              <a:rPr lang="en-NZ" sz="2800" dirty="0"/>
              <a:t> </a:t>
            </a:r>
            <a:r>
              <a:rPr lang="en-NZ" sz="2800" dirty="0" err="1"/>
              <a:t>mea</a:t>
            </a:r>
            <a:r>
              <a:rPr lang="en-NZ" sz="2800" dirty="0"/>
              <a:t> </a:t>
            </a:r>
            <a:r>
              <a:rPr lang="en-NZ" sz="2800" dirty="0" err="1"/>
              <a:t>nui</a:t>
            </a:r>
            <a:endParaRPr lang="en-NZ" sz="2800" dirty="0"/>
          </a:p>
          <a:p>
            <a:pPr marL="457200" lvl="1" indent="0">
              <a:buNone/>
            </a:pPr>
            <a:r>
              <a:rPr lang="en-NZ" sz="2800" dirty="0"/>
              <a:t>He </a:t>
            </a:r>
            <a:r>
              <a:rPr lang="en-NZ" sz="2800" dirty="0" err="1"/>
              <a:t>tāngata</a:t>
            </a:r>
            <a:r>
              <a:rPr lang="en-NZ" sz="2800" dirty="0"/>
              <a:t> he </a:t>
            </a:r>
            <a:r>
              <a:rPr lang="en-NZ" sz="2800" dirty="0" err="1"/>
              <a:t>tāngata</a:t>
            </a:r>
            <a:r>
              <a:rPr lang="en-NZ" sz="2800" dirty="0"/>
              <a:t> he </a:t>
            </a:r>
            <a:r>
              <a:rPr lang="en-NZ" sz="2800" dirty="0" err="1"/>
              <a:t>tāngata</a:t>
            </a:r>
            <a:endParaRPr lang="en-NZ" sz="2800" dirty="0"/>
          </a:p>
          <a:p>
            <a:endParaRPr lang="en-NZ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5A3FAB-03DA-43ED-A284-13B78BBF1540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1196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mi-NZ" b="1" dirty="0" err="1">
                <a:solidFill>
                  <a:schemeClr val="bg1"/>
                </a:solidFill>
              </a:rPr>
              <a:t>Vision</a:t>
            </a:r>
            <a:r>
              <a:rPr lang="mi-NZ" b="1" dirty="0">
                <a:solidFill>
                  <a:schemeClr val="bg1"/>
                </a:solidFill>
              </a:rPr>
              <a:t> for </a:t>
            </a:r>
            <a:r>
              <a:rPr lang="mi-NZ" b="1" dirty="0" err="1">
                <a:solidFill>
                  <a:schemeClr val="bg1"/>
                </a:solidFill>
              </a:rPr>
              <a:t>the</a:t>
            </a:r>
            <a:r>
              <a:rPr lang="mi-NZ" b="1" dirty="0">
                <a:solidFill>
                  <a:schemeClr val="bg1"/>
                </a:solidFill>
              </a:rPr>
              <a:t> Rangatahi</a:t>
            </a:r>
            <a:endParaRPr lang="en-N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2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405D-5211-4ED2-A855-99FE3749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bg1"/>
                </a:solidFill>
              </a:rPr>
              <a:t>The Vision for the Rangatahi Court</a:t>
            </a:r>
            <a:endParaRPr lang="en-NZ" sz="3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09E492-62F5-4B6D-9A00-95882D927870}"/>
              </a:ext>
            </a:extLst>
          </p:cNvPr>
          <p:cNvSpPr txBox="1">
            <a:spLocks/>
          </p:cNvSpPr>
          <p:nvPr/>
        </p:nvSpPr>
        <p:spPr>
          <a:xfrm>
            <a:off x="971600" y="1888853"/>
            <a:ext cx="7812868" cy="496914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Motivation: A monocultural and monolingual Youth Court struggles to effectively engage with Māori.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A bicultural process incorporating Māori language and customary </a:t>
            </a:r>
            <a:r>
              <a:rPr lang="mi-NZ" sz="2800" dirty="0" err="1">
                <a:solidFill>
                  <a:prstClr val="black"/>
                </a:solidFill>
                <a:latin typeface="+mn-lt"/>
                <a:cs typeface="+mn-cs"/>
              </a:rPr>
              <a:t>protocols</a:t>
            </a: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958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405D-5211-4ED2-A855-99FE3749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bg1"/>
                </a:solidFill>
              </a:rPr>
              <a:t>The Vision for the Rangatahi Court</a:t>
            </a:r>
            <a:endParaRPr lang="en-NZ" sz="3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09E492-62F5-4B6D-9A00-95882D927870}"/>
              </a:ext>
            </a:extLst>
          </p:cNvPr>
          <p:cNvSpPr txBox="1">
            <a:spLocks/>
          </p:cNvSpPr>
          <p:nvPr/>
        </p:nvSpPr>
        <p:spPr>
          <a:xfrm>
            <a:off x="971600" y="1700808"/>
            <a:ext cx="7812868" cy="496914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 err="1">
                <a:solidFill>
                  <a:prstClr val="black"/>
                </a:solidFill>
                <a:latin typeface="+mn-lt"/>
                <a:cs typeface="+mn-cs"/>
              </a:rPr>
              <a:t>Held</a:t>
            </a: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 at the marae (traditional venue), with participation of kaumātua, kuia and pakeke (male and female elders and respected </a:t>
            </a:r>
            <a:r>
              <a:rPr lang="mi-NZ" sz="2800" dirty="0" err="1">
                <a:solidFill>
                  <a:prstClr val="black"/>
                </a:solidFill>
                <a:latin typeface="+mn-lt"/>
                <a:cs typeface="+mn-cs"/>
              </a:rPr>
              <a:t>adults</a:t>
            </a: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).</a:t>
            </a:r>
            <a:endParaRPr lang="mi-NZ" sz="2800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 err="1">
                <a:solidFill>
                  <a:prstClr val="black"/>
                </a:solidFill>
              </a:rPr>
              <a:t>Increased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engagement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of</a:t>
            </a:r>
            <a:r>
              <a:rPr lang="mi-NZ" sz="2800" dirty="0">
                <a:solidFill>
                  <a:prstClr val="black"/>
                </a:solidFill>
              </a:rPr>
              <a:t> rangatahi (</a:t>
            </a:r>
            <a:r>
              <a:rPr lang="mi-NZ" sz="2800" dirty="0" err="1">
                <a:solidFill>
                  <a:prstClr val="black"/>
                </a:solidFill>
              </a:rPr>
              <a:t>youth</a:t>
            </a:r>
            <a:r>
              <a:rPr lang="mi-NZ" sz="2800" dirty="0">
                <a:solidFill>
                  <a:prstClr val="black"/>
                </a:solidFill>
              </a:rPr>
              <a:t>) and </a:t>
            </a:r>
            <a:r>
              <a:rPr lang="mi-NZ" sz="2800" dirty="0" err="1">
                <a:solidFill>
                  <a:prstClr val="black"/>
                </a:solidFill>
              </a:rPr>
              <a:t>their</a:t>
            </a:r>
            <a:r>
              <a:rPr lang="mi-NZ" sz="2800" dirty="0">
                <a:solidFill>
                  <a:prstClr val="black"/>
                </a:solidFill>
              </a:rPr>
              <a:t> whānau (</a:t>
            </a:r>
            <a:r>
              <a:rPr lang="mi-NZ" sz="2800" dirty="0" err="1">
                <a:solidFill>
                  <a:prstClr val="black"/>
                </a:solidFill>
              </a:rPr>
              <a:t>families</a:t>
            </a:r>
            <a:r>
              <a:rPr lang="mi-NZ" sz="2800" dirty="0">
                <a:solidFill>
                  <a:prstClr val="black"/>
                </a:solidFill>
              </a:rPr>
              <a:t>) and </a:t>
            </a:r>
            <a:r>
              <a:rPr lang="mi-NZ" sz="2800" dirty="0" err="1">
                <a:solidFill>
                  <a:prstClr val="black"/>
                </a:solidFill>
              </a:rPr>
              <a:t>increased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completion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of</a:t>
            </a:r>
            <a:r>
              <a:rPr lang="mi-NZ" sz="2800" dirty="0">
                <a:solidFill>
                  <a:prstClr val="black"/>
                </a:solidFill>
              </a:rPr>
              <a:t> FGC </a:t>
            </a:r>
            <a:r>
              <a:rPr lang="mi-NZ" sz="2800" dirty="0" err="1">
                <a:solidFill>
                  <a:prstClr val="black"/>
                </a:solidFill>
              </a:rPr>
              <a:t>plans</a:t>
            </a:r>
            <a:r>
              <a:rPr lang="mi-NZ" sz="2800" dirty="0">
                <a:solidFill>
                  <a:prstClr val="black"/>
                </a:solidFill>
              </a:rPr>
              <a:t>.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mi-NZ" sz="2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405D-5211-4ED2-A855-99FE3749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bg1"/>
                </a:solidFill>
              </a:rPr>
              <a:t>The Vision for the Rangatahi Court</a:t>
            </a:r>
            <a:endParaRPr lang="en-NZ" sz="3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09E492-62F5-4B6D-9A00-95882D927870}"/>
              </a:ext>
            </a:extLst>
          </p:cNvPr>
          <p:cNvSpPr txBox="1">
            <a:spLocks/>
          </p:cNvSpPr>
          <p:nvPr/>
        </p:nvSpPr>
        <p:spPr>
          <a:xfrm>
            <a:off x="971600" y="1772816"/>
            <a:ext cx="7812868" cy="496914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 err="1">
                <a:solidFill>
                  <a:prstClr val="black"/>
                </a:solidFill>
              </a:rPr>
              <a:t>Opening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the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Court</a:t>
            </a:r>
            <a:r>
              <a:rPr lang="mi-NZ" sz="2800" dirty="0">
                <a:solidFill>
                  <a:prstClr val="black"/>
                </a:solidFill>
              </a:rPr>
              <a:t> to </a:t>
            </a:r>
            <a:r>
              <a:rPr lang="mi-NZ" sz="2800" dirty="0" err="1">
                <a:solidFill>
                  <a:prstClr val="black"/>
                </a:solidFill>
              </a:rPr>
              <a:t>the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strength</a:t>
            </a:r>
            <a:r>
              <a:rPr lang="mi-NZ" sz="2800" dirty="0">
                <a:solidFill>
                  <a:prstClr val="black"/>
                </a:solidFill>
              </a:rPr>
              <a:t> and wairua (</a:t>
            </a:r>
            <a:r>
              <a:rPr lang="mi-NZ" sz="2800" dirty="0" err="1">
                <a:solidFill>
                  <a:prstClr val="black"/>
                </a:solidFill>
              </a:rPr>
              <a:t>spirit</a:t>
            </a:r>
            <a:r>
              <a:rPr lang="mi-NZ" sz="2800" dirty="0">
                <a:solidFill>
                  <a:prstClr val="black"/>
                </a:solidFill>
              </a:rPr>
              <a:t>) </a:t>
            </a:r>
            <a:r>
              <a:rPr lang="mi-NZ" sz="2800" dirty="0" err="1">
                <a:solidFill>
                  <a:prstClr val="black"/>
                </a:solidFill>
              </a:rPr>
              <a:t>of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the</a:t>
            </a:r>
            <a:r>
              <a:rPr lang="mi-NZ" sz="2800" dirty="0">
                <a:solidFill>
                  <a:prstClr val="black"/>
                </a:solidFill>
              </a:rPr>
              <a:t> marae and </a:t>
            </a:r>
            <a:r>
              <a:rPr lang="mi-NZ" sz="2800" dirty="0" err="1">
                <a:solidFill>
                  <a:prstClr val="black"/>
                </a:solidFill>
              </a:rPr>
              <a:t>the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local</a:t>
            </a:r>
            <a:r>
              <a:rPr lang="mi-NZ" sz="2800" dirty="0">
                <a:solidFill>
                  <a:prstClr val="black"/>
                </a:solidFill>
              </a:rPr>
              <a:t> Māori </a:t>
            </a:r>
            <a:r>
              <a:rPr lang="mi-NZ" sz="2800" dirty="0" err="1">
                <a:solidFill>
                  <a:prstClr val="black"/>
                </a:solidFill>
              </a:rPr>
              <a:t>community</a:t>
            </a:r>
            <a:r>
              <a:rPr lang="mi-NZ" sz="2800" dirty="0">
                <a:solidFill>
                  <a:prstClr val="black"/>
                </a:solidFill>
              </a:rPr>
              <a:t>.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 err="1">
                <a:solidFill>
                  <a:prstClr val="black"/>
                </a:solidFill>
              </a:rPr>
              <a:t>Use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of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lay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advocates</a:t>
            </a:r>
            <a:endParaRPr lang="mi-NZ" sz="2800" dirty="0">
              <a:solidFill>
                <a:prstClr val="black"/>
              </a:solidFill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 err="1">
                <a:solidFill>
                  <a:prstClr val="black"/>
                </a:solidFill>
              </a:rPr>
              <a:t>Better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victim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notification</a:t>
            </a:r>
            <a:r>
              <a:rPr lang="mi-NZ" sz="2800" dirty="0">
                <a:solidFill>
                  <a:prstClr val="black"/>
                </a:solidFill>
              </a:rPr>
              <a:t> and </a:t>
            </a:r>
            <a:r>
              <a:rPr lang="mi-NZ" sz="2800" dirty="0" err="1">
                <a:solidFill>
                  <a:prstClr val="black"/>
                </a:solidFill>
              </a:rPr>
              <a:t>outcomes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89656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6">
            <a:extLst>
              <a:ext uri="{FF2B5EF4-FFF2-40B4-BE49-F238E27FC236}">
                <a16:creationId xmlns:a16="http://schemas.microsoft.com/office/drawing/2014/main" id="{39015AF6-F7C6-4DC9-A055-62D9ACA6D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89240"/>
            <a:ext cx="914400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2400" dirty="0" err="1"/>
              <a:t>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Poho</a:t>
            </a:r>
            <a:r>
              <a:rPr lang="en-US" altLang="en-US" sz="2400" dirty="0"/>
              <a:t>-o-</a:t>
            </a:r>
            <a:r>
              <a:rPr lang="en-US" altLang="en-US" sz="2400" dirty="0" err="1"/>
              <a:t>Rāwiri</a:t>
            </a:r>
            <a:r>
              <a:rPr lang="en-US" altLang="en-US" sz="2400" dirty="0"/>
              <a:t> Marae, Gisborne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First sitting: 30 May 2008, Judge H </a:t>
            </a:r>
            <a:r>
              <a:rPr lang="en-US" altLang="en-US" sz="2400" dirty="0" err="1"/>
              <a:t>Taumaunu</a:t>
            </a:r>
            <a:r>
              <a:rPr lang="en-US" altLang="en-US" sz="2400" dirty="0"/>
              <a:t> presiding</a:t>
            </a:r>
          </a:p>
        </p:txBody>
      </p:sp>
      <p:graphicFrame>
        <p:nvGraphicFramePr>
          <p:cNvPr id="27653" name="Object 0">
            <a:extLst>
              <a:ext uri="{FF2B5EF4-FFF2-40B4-BE49-F238E27FC236}">
                <a16:creationId xmlns:a16="http://schemas.microsoft.com/office/drawing/2014/main" id="{370443C3-AB25-400B-8D25-1FD9B79200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1412875"/>
          <a:ext cx="5478462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Document" r:id="rId4" imgW="5477256" imgH="4111752" progId="Word.Document.8">
                  <p:embed/>
                </p:oleObj>
              </mc:Choice>
              <mc:Fallback>
                <p:oleObj name="Document" r:id="rId4" imgW="5477256" imgH="4111752" progId="Word.Documen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412875"/>
                        <a:ext cx="5478462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5">
            <a:extLst>
              <a:ext uri="{FF2B5EF4-FFF2-40B4-BE49-F238E27FC236}">
                <a16:creationId xmlns:a16="http://schemas.microsoft.com/office/drawing/2014/main" id="{DEB6E758-8990-48DF-836D-F8C4EB27D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3817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mi-NZ" altLang="en-US" sz="1200"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DD99B-F6C7-4F2D-B6AE-7E0BF022B33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mi-NZ" sz="3800" b="1" dirty="0" err="1">
                <a:solidFill>
                  <a:schemeClr val="bg1"/>
                </a:solidFill>
              </a:rPr>
              <a:t>The</a:t>
            </a:r>
            <a:r>
              <a:rPr lang="mi-NZ" sz="3800" b="1" dirty="0">
                <a:solidFill>
                  <a:schemeClr val="bg1"/>
                </a:solidFill>
              </a:rPr>
              <a:t> </a:t>
            </a:r>
            <a:r>
              <a:rPr lang="mi-NZ" sz="3800" b="1" dirty="0" err="1">
                <a:solidFill>
                  <a:schemeClr val="bg1"/>
                </a:solidFill>
              </a:rPr>
              <a:t>First</a:t>
            </a:r>
            <a:r>
              <a:rPr lang="mi-NZ" sz="3800" b="1" dirty="0">
                <a:solidFill>
                  <a:schemeClr val="bg1"/>
                </a:solidFill>
              </a:rPr>
              <a:t> Rangatahi </a:t>
            </a:r>
            <a:r>
              <a:rPr lang="mi-NZ" sz="3800" b="1" dirty="0" err="1">
                <a:solidFill>
                  <a:schemeClr val="bg1"/>
                </a:solidFill>
              </a:rPr>
              <a:t>Court</a:t>
            </a:r>
            <a:r>
              <a:rPr lang="mi-NZ" sz="3800" b="1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mi-NZ" sz="3800" b="1" dirty="0">
                <a:solidFill>
                  <a:schemeClr val="bg1"/>
                </a:solidFill>
              </a:rPr>
              <a:t>Te Kōti Rangatahi o Te Poho-o-Rāwiri</a:t>
            </a:r>
            <a:endParaRPr lang="en-NZ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F56DDF-A3A8-4B4B-B530-91F6AD2499FB}"/>
              </a:ext>
            </a:extLst>
          </p:cNvPr>
          <p:cNvGrpSpPr/>
          <p:nvPr/>
        </p:nvGrpSpPr>
        <p:grpSpPr>
          <a:xfrm>
            <a:off x="2411760" y="620688"/>
            <a:ext cx="4896544" cy="6381328"/>
            <a:chOff x="2813050" y="1124744"/>
            <a:chExt cx="3517900" cy="54244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0F4F352-117E-43E7-ACED-62B215EE3DDF}"/>
                </a:ext>
              </a:extLst>
            </p:cNvPr>
            <p:cNvGrpSpPr/>
            <p:nvPr/>
          </p:nvGrpSpPr>
          <p:grpSpPr>
            <a:xfrm>
              <a:off x="2813050" y="1124744"/>
              <a:ext cx="3517900" cy="5424488"/>
              <a:chOff x="2987824" y="1196752"/>
              <a:chExt cx="3517900" cy="5424488"/>
            </a:xfrm>
          </p:grpSpPr>
          <p:pic>
            <p:nvPicPr>
              <p:cNvPr id="27652" name="Picture 15">
                <a:extLst>
                  <a:ext uri="{FF2B5EF4-FFF2-40B4-BE49-F238E27FC236}">
                    <a16:creationId xmlns:a16="http://schemas.microsoft.com/office/drawing/2014/main" id="{FA946BD4-4A1E-4E45-A6E8-E24234C19B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1642840"/>
                <a:ext cx="3311525" cy="4879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53" name="Group 10">
                <a:extLst>
                  <a:ext uri="{FF2B5EF4-FFF2-40B4-BE49-F238E27FC236}">
                    <a16:creationId xmlns:a16="http://schemas.microsoft.com/office/drawing/2014/main" id="{7AF9FEC7-08FB-46B8-9450-18CBBEF6085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87824" y="1196752"/>
                <a:ext cx="3517900" cy="5424488"/>
                <a:chOff x="2747" y="1120"/>
                <a:chExt cx="2216" cy="3417"/>
              </a:xfrm>
            </p:grpSpPr>
            <p:sp>
              <p:nvSpPr>
                <p:cNvPr id="27656" name="AutoShape 9">
                  <a:extLst>
                    <a:ext uri="{FF2B5EF4-FFF2-40B4-BE49-F238E27FC236}">
                      <a16:creationId xmlns:a16="http://schemas.microsoft.com/office/drawing/2014/main" id="{45621DC9-B802-4283-8264-C80759CA7ED6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747" y="1125"/>
                  <a:ext cx="2216" cy="33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57" name="Rectangle 11">
                  <a:extLst>
                    <a:ext uri="{FF2B5EF4-FFF2-40B4-BE49-F238E27FC236}">
                      <a16:creationId xmlns:a16="http://schemas.microsoft.com/office/drawing/2014/main" id="{512BC56A-E009-4804-AEE7-5D610BE3E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7" y="1120"/>
                  <a:ext cx="49" cy="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en-US" sz="700">
                      <a:solidFill>
                        <a:srgbClr val="000000"/>
                      </a:solidFill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7658" name="Rectangle 12">
                  <a:extLst>
                    <a:ext uri="{FF2B5EF4-FFF2-40B4-BE49-F238E27FC236}">
                      <a16:creationId xmlns:a16="http://schemas.microsoft.com/office/drawing/2014/main" id="{4BB19A3B-6CA8-4528-8774-C07898F48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7" y="1183"/>
                  <a:ext cx="49" cy="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en-US" sz="700">
                      <a:solidFill>
                        <a:srgbClr val="000000"/>
                      </a:solidFill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7659" name="Rectangle 13">
                  <a:extLst>
                    <a:ext uri="{FF2B5EF4-FFF2-40B4-BE49-F238E27FC236}">
                      <a16:creationId xmlns:a16="http://schemas.microsoft.com/office/drawing/2014/main" id="{3550AF31-662D-4616-98DB-1D7D0494C1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7" y="1246"/>
                  <a:ext cx="49" cy="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en-US" sz="700">
                      <a:solidFill>
                        <a:srgbClr val="000000"/>
                      </a:solidFill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7660" name="Rectangle 14">
                  <a:extLst>
                    <a:ext uri="{FF2B5EF4-FFF2-40B4-BE49-F238E27FC236}">
                      <a16:creationId xmlns:a16="http://schemas.microsoft.com/office/drawing/2014/main" id="{0C7533AE-1E9A-4E9D-94AA-740B9BD34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7" y="1309"/>
                  <a:ext cx="49" cy="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en-US" sz="700">
                      <a:solidFill>
                        <a:srgbClr val="000000"/>
                      </a:solidFill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7661" name="Rectangle 16">
                  <a:extLst>
                    <a:ext uri="{FF2B5EF4-FFF2-40B4-BE49-F238E27FC236}">
                      <a16:creationId xmlns:a16="http://schemas.microsoft.com/office/drawing/2014/main" id="{BBF680EC-D267-46A2-8217-8E8B109533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5" y="4445"/>
                  <a:ext cx="49" cy="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en-US" sz="700">
                      <a:solidFill>
                        <a:srgbClr val="000000"/>
                      </a:solidFill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7662" name="Freeform 17">
                  <a:extLst>
                    <a:ext uri="{FF2B5EF4-FFF2-40B4-BE49-F238E27FC236}">
                      <a16:creationId xmlns:a16="http://schemas.microsoft.com/office/drawing/2014/main" id="{8B089109-AEC9-448C-BE3C-5AD01355B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3" y="2001"/>
                  <a:ext cx="34" cy="34"/>
                </a:xfrm>
                <a:custGeom>
                  <a:avLst/>
                  <a:gdLst>
                    <a:gd name="T0" fmla="*/ 15 w 34"/>
                    <a:gd name="T1" fmla="*/ 0 h 34"/>
                    <a:gd name="T2" fmla="*/ 10 w 34"/>
                    <a:gd name="T3" fmla="*/ 0 h 34"/>
                    <a:gd name="T4" fmla="*/ 10 w 34"/>
                    <a:gd name="T5" fmla="*/ 0 h 34"/>
                    <a:gd name="T6" fmla="*/ 5 w 34"/>
                    <a:gd name="T7" fmla="*/ 5 h 34"/>
                    <a:gd name="T8" fmla="*/ 5 w 34"/>
                    <a:gd name="T9" fmla="*/ 5 h 34"/>
                    <a:gd name="T10" fmla="*/ 0 w 34"/>
                    <a:gd name="T11" fmla="*/ 10 h 34"/>
                    <a:gd name="T12" fmla="*/ 0 w 34"/>
                    <a:gd name="T13" fmla="*/ 10 h 34"/>
                    <a:gd name="T14" fmla="*/ 0 w 34"/>
                    <a:gd name="T15" fmla="*/ 15 h 34"/>
                    <a:gd name="T16" fmla="*/ 0 w 34"/>
                    <a:gd name="T17" fmla="*/ 19 h 34"/>
                    <a:gd name="T18" fmla="*/ 0 w 34"/>
                    <a:gd name="T19" fmla="*/ 19 h 34"/>
                    <a:gd name="T20" fmla="*/ 0 w 34"/>
                    <a:gd name="T21" fmla="*/ 24 h 34"/>
                    <a:gd name="T22" fmla="*/ 0 w 34"/>
                    <a:gd name="T23" fmla="*/ 29 h 34"/>
                    <a:gd name="T24" fmla="*/ 5 w 34"/>
                    <a:gd name="T25" fmla="*/ 29 h 34"/>
                    <a:gd name="T26" fmla="*/ 5 w 34"/>
                    <a:gd name="T27" fmla="*/ 34 h 34"/>
                    <a:gd name="T28" fmla="*/ 10 w 34"/>
                    <a:gd name="T29" fmla="*/ 34 h 34"/>
                    <a:gd name="T30" fmla="*/ 10 w 34"/>
                    <a:gd name="T31" fmla="*/ 34 h 34"/>
                    <a:gd name="T32" fmla="*/ 15 w 34"/>
                    <a:gd name="T33" fmla="*/ 34 h 34"/>
                    <a:gd name="T34" fmla="*/ 19 w 34"/>
                    <a:gd name="T35" fmla="*/ 34 h 34"/>
                    <a:gd name="T36" fmla="*/ 24 w 34"/>
                    <a:gd name="T37" fmla="*/ 34 h 34"/>
                    <a:gd name="T38" fmla="*/ 24 w 34"/>
                    <a:gd name="T39" fmla="*/ 34 h 34"/>
                    <a:gd name="T40" fmla="*/ 29 w 34"/>
                    <a:gd name="T41" fmla="*/ 29 h 34"/>
                    <a:gd name="T42" fmla="*/ 29 w 34"/>
                    <a:gd name="T43" fmla="*/ 29 h 34"/>
                    <a:gd name="T44" fmla="*/ 29 w 34"/>
                    <a:gd name="T45" fmla="*/ 24 h 34"/>
                    <a:gd name="T46" fmla="*/ 34 w 34"/>
                    <a:gd name="T47" fmla="*/ 19 h 34"/>
                    <a:gd name="T48" fmla="*/ 34 w 34"/>
                    <a:gd name="T49" fmla="*/ 19 h 34"/>
                    <a:gd name="T50" fmla="*/ 34 w 34"/>
                    <a:gd name="T51" fmla="*/ 15 h 34"/>
                    <a:gd name="T52" fmla="*/ 29 w 34"/>
                    <a:gd name="T53" fmla="*/ 10 h 34"/>
                    <a:gd name="T54" fmla="*/ 29 w 34"/>
                    <a:gd name="T55" fmla="*/ 10 h 34"/>
                    <a:gd name="T56" fmla="*/ 29 w 34"/>
                    <a:gd name="T57" fmla="*/ 5 h 34"/>
                    <a:gd name="T58" fmla="*/ 24 w 34"/>
                    <a:gd name="T59" fmla="*/ 5 h 34"/>
                    <a:gd name="T60" fmla="*/ 24 w 34"/>
                    <a:gd name="T61" fmla="*/ 0 h 34"/>
                    <a:gd name="T62" fmla="*/ 19 w 34"/>
                    <a:gd name="T63" fmla="*/ 0 h 34"/>
                    <a:gd name="T64" fmla="*/ 15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15" y="0"/>
                      </a:move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19" y="34"/>
                      </a:lnTo>
                      <a:lnTo>
                        <a:pt x="24" y="34"/>
                      </a:lnTo>
                      <a:lnTo>
                        <a:pt x="29" y="29"/>
                      </a:lnTo>
                      <a:lnTo>
                        <a:pt x="29" y="24"/>
                      </a:lnTo>
                      <a:lnTo>
                        <a:pt x="34" y="19"/>
                      </a:lnTo>
                      <a:lnTo>
                        <a:pt x="34" y="15"/>
                      </a:lnTo>
                      <a:lnTo>
                        <a:pt x="29" y="1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63" name="Freeform 18">
                  <a:extLst>
                    <a:ext uri="{FF2B5EF4-FFF2-40B4-BE49-F238E27FC236}">
                      <a16:creationId xmlns:a16="http://schemas.microsoft.com/office/drawing/2014/main" id="{F337C23C-D635-428E-A1F1-BF5D386D1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3" y="2001"/>
                  <a:ext cx="34" cy="34"/>
                </a:xfrm>
                <a:custGeom>
                  <a:avLst/>
                  <a:gdLst>
                    <a:gd name="T0" fmla="*/ 15 w 34"/>
                    <a:gd name="T1" fmla="*/ 0 h 34"/>
                    <a:gd name="T2" fmla="*/ 10 w 34"/>
                    <a:gd name="T3" fmla="*/ 0 h 34"/>
                    <a:gd name="T4" fmla="*/ 10 w 34"/>
                    <a:gd name="T5" fmla="*/ 0 h 34"/>
                    <a:gd name="T6" fmla="*/ 5 w 34"/>
                    <a:gd name="T7" fmla="*/ 5 h 34"/>
                    <a:gd name="T8" fmla="*/ 5 w 34"/>
                    <a:gd name="T9" fmla="*/ 5 h 34"/>
                    <a:gd name="T10" fmla="*/ 0 w 34"/>
                    <a:gd name="T11" fmla="*/ 10 h 34"/>
                    <a:gd name="T12" fmla="*/ 0 w 34"/>
                    <a:gd name="T13" fmla="*/ 10 h 34"/>
                    <a:gd name="T14" fmla="*/ 0 w 34"/>
                    <a:gd name="T15" fmla="*/ 15 h 34"/>
                    <a:gd name="T16" fmla="*/ 0 w 34"/>
                    <a:gd name="T17" fmla="*/ 19 h 34"/>
                    <a:gd name="T18" fmla="*/ 0 w 34"/>
                    <a:gd name="T19" fmla="*/ 19 h 34"/>
                    <a:gd name="T20" fmla="*/ 0 w 34"/>
                    <a:gd name="T21" fmla="*/ 24 h 34"/>
                    <a:gd name="T22" fmla="*/ 0 w 34"/>
                    <a:gd name="T23" fmla="*/ 29 h 34"/>
                    <a:gd name="T24" fmla="*/ 5 w 34"/>
                    <a:gd name="T25" fmla="*/ 29 h 34"/>
                    <a:gd name="T26" fmla="*/ 5 w 34"/>
                    <a:gd name="T27" fmla="*/ 34 h 34"/>
                    <a:gd name="T28" fmla="*/ 10 w 34"/>
                    <a:gd name="T29" fmla="*/ 34 h 34"/>
                    <a:gd name="T30" fmla="*/ 10 w 34"/>
                    <a:gd name="T31" fmla="*/ 34 h 34"/>
                    <a:gd name="T32" fmla="*/ 15 w 34"/>
                    <a:gd name="T33" fmla="*/ 34 h 34"/>
                    <a:gd name="T34" fmla="*/ 19 w 34"/>
                    <a:gd name="T35" fmla="*/ 34 h 34"/>
                    <a:gd name="T36" fmla="*/ 24 w 34"/>
                    <a:gd name="T37" fmla="*/ 34 h 34"/>
                    <a:gd name="T38" fmla="*/ 24 w 34"/>
                    <a:gd name="T39" fmla="*/ 34 h 34"/>
                    <a:gd name="T40" fmla="*/ 29 w 34"/>
                    <a:gd name="T41" fmla="*/ 29 h 34"/>
                    <a:gd name="T42" fmla="*/ 29 w 34"/>
                    <a:gd name="T43" fmla="*/ 29 h 34"/>
                    <a:gd name="T44" fmla="*/ 29 w 34"/>
                    <a:gd name="T45" fmla="*/ 24 h 34"/>
                    <a:gd name="T46" fmla="*/ 34 w 34"/>
                    <a:gd name="T47" fmla="*/ 19 h 34"/>
                    <a:gd name="T48" fmla="*/ 34 w 34"/>
                    <a:gd name="T49" fmla="*/ 19 h 34"/>
                    <a:gd name="T50" fmla="*/ 34 w 34"/>
                    <a:gd name="T51" fmla="*/ 15 h 34"/>
                    <a:gd name="T52" fmla="*/ 29 w 34"/>
                    <a:gd name="T53" fmla="*/ 10 h 34"/>
                    <a:gd name="T54" fmla="*/ 29 w 34"/>
                    <a:gd name="T55" fmla="*/ 10 h 34"/>
                    <a:gd name="T56" fmla="*/ 29 w 34"/>
                    <a:gd name="T57" fmla="*/ 5 h 34"/>
                    <a:gd name="T58" fmla="*/ 24 w 34"/>
                    <a:gd name="T59" fmla="*/ 5 h 34"/>
                    <a:gd name="T60" fmla="*/ 24 w 34"/>
                    <a:gd name="T61" fmla="*/ 0 h 34"/>
                    <a:gd name="T62" fmla="*/ 19 w 34"/>
                    <a:gd name="T63" fmla="*/ 0 h 34"/>
                    <a:gd name="T64" fmla="*/ 15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15" y="0"/>
                      </a:move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19" y="34"/>
                      </a:lnTo>
                      <a:lnTo>
                        <a:pt x="24" y="34"/>
                      </a:lnTo>
                      <a:lnTo>
                        <a:pt x="29" y="29"/>
                      </a:lnTo>
                      <a:lnTo>
                        <a:pt x="29" y="24"/>
                      </a:lnTo>
                      <a:lnTo>
                        <a:pt x="34" y="19"/>
                      </a:lnTo>
                      <a:lnTo>
                        <a:pt x="34" y="15"/>
                      </a:lnTo>
                      <a:lnTo>
                        <a:pt x="29" y="1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64" name="Freeform 19">
                  <a:extLst>
                    <a:ext uri="{FF2B5EF4-FFF2-40B4-BE49-F238E27FC236}">
                      <a16:creationId xmlns:a16="http://schemas.microsoft.com/office/drawing/2014/main" id="{99F77FE3-A87E-4526-8151-51872DFA7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3" y="2417"/>
                  <a:ext cx="35" cy="34"/>
                </a:xfrm>
                <a:custGeom>
                  <a:avLst/>
                  <a:gdLst>
                    <a:gd name="T0" fmla="*/ 20 w 35"/>
                    <a:gd name="T1" fmla="*/ 0 h 34"/>
                    <a:gd name="T2" fmla="*/ 15 w 35"/>
                    <a:gd name="T3" fmla="*/ 0 h 34"/>
                    <a:gd name="T4" fmla="*/ 15 w 35"/>
                    <a:gd name="T5" fmla="*/ 0 h 34"/>
                    <a:gd name="T6" fmla="*/ 10 w 35"/>
                    <a:gd name="T7" fmla="*/ 0 h 34"/>
                    <a:gd name="T8" fmla="*/ 5 w 35"/>
                    <a:gd name="T9" fmla="*/ 5 h 34"/>
                    <a:gd name="T10" fmla="*/ 5 w 35"/>
                    <a:gd name="T11" fmla="*/ 5 h 34"/>
                    <a:gd name="T12" fmla="*/ 5 w 35"/>
                    <a:gd name="T13" fmla="*/ 10 h 34"/>
                    <a:gd name="T14" fmla="*/ 0 w 35"/>
                    <a:gd name="T15" fmla="*/ 10 h 34"/>
                    <a:gd name="T16" fmla="*/ 0 w 35"/>
                    <a:gd name="T17" fmla="*/ 15 h 34"/>
                    <a:gd name="T18" fmla="*/ 0 w 35"/>
                    <a:gd name="T19" fmla="*/ 20 h 34"/>
                    <a:gd name="T20" fmla="*/ 5 w 35"/>
                    <a:gd name="T21" fmla="*/ 24 h 34"/>
                    <a:gd name="T22" fmla="*/ 5 w 35"/>
                    <a:gd name="T23" fmla="*/ 24 h 34"/>
                    <a:gd name="T24" fmla="*/ 5 w 35"/>
                    <a:gd name="T25" fmla="*/ 29 h 34"/>
                    <a:gd name="T26" fmla="*/ 10 w 35"/>
                    <a:gd name="T27" fmla="*/ 29 h 34"/>
                    <a:gd name="T28" fmla="*/ 15 w 35"/>
                    <a:gd name="T29" fmla="*/ 29 h 34"/>
                    <a:gd name="T30" fmla="*/ 15 w 35"/>
                    <a:gd name="T31" fmla="*/ 34 h 34"/>
                    <a:gd name="T32" fmla="*/ 20 w 35"/>
                    <a:gd name="T33" fmla="*/ 34 h 34"/>
                    <a:gd name="T34" fmla="*/ 25 w 35"/>
                    <a:gd name="T35" fmla="*/ 34 h 34"/>
                    <a:gd name="T36" fmla="*/ 25 w 35"/>
                    <a:gd name="T37" fmla="*/ 29 h 34"/>
                    <a:gd name="T38" fmla="*/ 30 w 35"/>
                    <a:gd name="T39" fmla="*/ 29 h 34"/>
                    <a:gd name="T40" fmla="*/ 30 w 35"/>
                    <a:gd name="T41" fmla="*/ 29 h 34"/>
                    <a:gd name="T42" fmla="*/ 35 w 35"/>
                    <a:gd name="T43" fmla="*/ 24 h 34"/>
                    <a:gd name="T44" fmla="*/ 35 w 35"/>
                    <a:gd name="T45" fmla="*/ 24 h 34"/>
                    <a:gd name="T46" fmla="*/ 35 w 35"/>
                    <a:gd name="T47" fmla="*/ 20 h 34"/>
                    <a:gd name="T48" fmla="*/ 35 w 35"/>
                    <a:gd name="T49" fmla="*/ 15 h 34"/>
                    <a:gd name="T50" fmla="*/ 35 w 35"/>
                    <a:gd name="T51" fmla="*/ 10 h 34"/>
                    <a:gd name="T52" fmla="*/ 35 w 35"/>
                    <a:gd name="T53" fmla="*/ 10 h 34"/>
                    <a:gd name="T54" fmla="*/ 35 w 35"/>
                    <a:gd name="T55" fmla="*/ 5 h 34"/>
                    <a:gd name="T56" fmla="*/ 30 w 35"/>
                    <a:gd name="T57" fmla="*/ 5 h 34"/>
                    <a:gd name="T58" fmla="*/ 30 w 35"/>
                    <a:gd name="T59" fmla="*/ 0 h 34"/>
                    <a:gd name="T60" fmla="*/ 25 w 35"/>
                    <a:gd name="T61" fmla="*/ 0 h 34"/>
                    <a:gd name="T62" fmla="*/ 25 w 35"/>
                    <a:gd name="T63" fmla="*/ 0 h 34"/>
                    <a:gd name="T64" fmla="*/ 20 w 35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4"/>
                    <a:gd name="T101" fmla="*/ 35 w 35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4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5" y="29"/>
                      </a:lnTo>
                      <a:lnTo>
                        <a:pt x="15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25" y="29"/>
                      </a:lnTo>
                      <a:lnTo>
                        <a:pt x="30" y="29"/>
                      </a:lnTo>
                      <a:lnTo>
                        <a:pt x="35" y="24"/>
                      </a:lnTo>
                      <a:lnTo>
                        <a:pt x="35" y="20"/>
                      </a:lnTo>
                      <a:lnTo>
                        <a:pt x="35" y="15"/>
                      </a:lnTo>
                      <a:lnTo>
                        <a:pt x="35" y="10"/>
                      </a:lnTo>
                      <a:lnTo>
                        <a:pt x="35" y="5"/>
                      </a:lnTo>
                      <a:lnTo>
                        <a:pt x="30" y="5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65" name="Freeform 20">
                  <a:extLst>
                    <a:ext uri="{FF2B5EF4-FFF2-40B4-BE49-F238E27FC236}">
                      <a16:creationId xmlns:a16="http://schemas.microsoft.com/office/drawing/2014/main" id="{1B1924EB-6EDA-4A22-B436-F718CC539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3" y="2417"/>
                  <a:ext cx="35" cy="34"/>
                </a:xfrm>
                <a:custGeom>
                  <a:avLst/>
                  <a:gdLst>
                    <a:gd name="T0" fmla="*/ 20 w 35"/>
                    <a:gd name="T1" fmla="*/ 0 h 34"/>
                    <a:gd name="T2" fmla="*/ 15 w 35"/>
                    <a:gd name="T3" fmla="*/ 0 h 34"/>
                    <a:gd name="T4" fmla="*/ 15 w 35"/>
                    <a:gd name="T5" fmla="*/ 0 h 34"/>
                    <a:gd name="T6" fmla="*/ 10 w 35"/>
                    <a:gd name="T7" fmla="*/ 0 h 34"/>
                    <a:gd name="T8" fmla="*/ 5 w 35"/>
                    <a:gd name="T9" fmla="*/ 5 h 34"/>
                    <a:gd name="T10" fmla="*/ 5 w 35"/>
                    <a:gd name="T11" fmla="*/ 5 h 34"/>
                    <a:gd name="T12" fmla="*/ 5 w 35"/>
                    <a:gd name="T13" fmla="*/ 10 h 34"/>
                    <a:gd name="T14" fmla="*/ 0 w 35"/>
                    <a:gd name="T15" fmla="*/ 10 h 34"/>
                    <a:gd name="T16" fmla="*/ 0 w 35"/>
                    <a:gd name="T17" fmla="*/ 15 h 34"/>
                    <a:gd name="T18" fmla="*/ 0 w 35"/>
                    <a:gd name="T19" fmla="*/ 20 h 34"/>
                    <a:gd name="T20" fmla="*/ 5 w 35"/>
                    <a:gd name="T21" fmla="*/ 24 h 34"/>
                    <a:gd name="T22" fmla="*/ 5 w 35"/>
                    <a:gd name="T23" fmla="*/ 24 h 34"/>
                    <a:gd name="T24" fmla="*/ 5 w 35"/>
                    <a:gd name="T25" fmla="*/ 29 h 34"/>
                    <a:gd name="T26" fmla="*/ 10 w 35"/>
                    <a:gd name="T27" fmla="*/ 29 h 34"/>
                    <a:gd name="T28" fmla="*/ 15 w 35"/>
                    <a:gd name="T29" fmla="*/ 29 h 34"/>
                    <a:gd name="T30" fmla="*/ 15 w 35"/>
                    <a:gd name="T31" fmla="*/ 34 h 34"/>
                    <a:gd name="T32" fmla="*/ 20 w 35"/>
                    <a:gd name="T33" fmla="*/ 34 h 34"/>
                    <a:gd name="T34" fmla="*/ 25 w 35"/>
                    <a:gd name="T35" fmla="*/ 34 h 34"/>
                    <a:gd name="T36" fmla="*/ 25 w 35"/>
                    <a:gd name="T37" fmla="*/ 29 h 34"/>
                    <a:gd name="T38" fmla="*/ 30 w 35"/>
                    <a:gd name="T39" fmla="*/ 29 h 34"/>
                    <a:gd name="T40" fmla="*/ 30 w 35"/>
                    <a:gd name="T41" fmla="*/ 29 h 34"/>
                    <a:gd name="T42" fmla="*/ 35 w 35"/>
                    <a:gd name="T43" fmla="*/ 24 h 34"/>
                    <a:gd name="T44" fmla="*/ 35 w 35"/>
                    <a:gd name="T45" fmla="*/ 24 h 34"/>
                    <a:gd name="T46" fmla="*/ 35 w 35"/>
                    <a:gd name="T47" fmla="*/ 20 h 34"/>
                    <a:gd name="T48" fmla="*/ 35 w 35"/>
                    <a:gd name="T49" fmla="*/ 15 h 34"/>
                    <a:gd name="T50" fmla="*/ 35 w 35"/>
                    <a:gd name="T51" fmla="*/ 10 h 34"/>
                    <a:gd name="T52" fmla="*/ 35 w 35"/>
                    <a:gd name="T53" fmla="*/ 10 h 34"/>
                    <a:gd name="T54" fmla="*/ 35 w 35"/>
                    <a:gd name="T55" fmla="*/ 5 h 34"/>
                    <a:gd name="T56" fmla="*/ 30 w 35"/>
                    <a:gd name="T57" fmla="*/ 5 h 34"/>
                    <a:gd name="T58" fmla="*/ 30 w 35"/>
                    <a:gd name="T59" fmla="*/ 0 h 34"/>
                    <a:gd name="T60" fmla="*/ 25 w 35"/>
                    <a:gd name="T61" fmla="*/ 0 h 34"/>
                    <a:gd name="T62" fmla="*/ 25 w 35"/>
                    <a:gd name="T63" fmla="*/ 0 h 34"/>
                    <a:gd name="T64" fmla="*/ 20 w 35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4"/>
                    <a:gd name="T101" fmla="*/ 35 w 35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4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5" y="29"/>
                      </a:lnTo>
                      <a:lnTo>
                        <a:pt x="15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25" y="29"/>
                      </a:lnTo>
                      <a:lnTo>
                        <a:pt x="30" y="29"/>
                      </a:lnTo>
                      <a:lnTo>
                        <a:pt x="35" y="24"/>
                      </a:lnTo>
                      <a:lnTo>
                        <a:pt x="35" y="20"/>
                      </a:lnTo>
                      <a:lnTo>
                        <a:pt x="35" y="15"/>
                      </a:lnTo>
                      <a:lnTo>
                        <a:pt x="35" y="10"/>
                      </a:lnTo>
                      <a:lnTo>
                        <a:pt x="35" y="5"/>
                      </a:lnTo>
                      <a:lnTo>
                        <a:pt x="30" y="5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66" name="Freeform 21">
                  <a:extLst>
                    <a:ext uri="{FF2B5EF4-FFF2-40B4-BE49-F238E27FC236}">
                      <a16:creationId xmlns:a16="http://schemas.microsoft.com/office/drawing/2014/main" id="{C81B4C6D-C080-4BC3-A034-AAD6ABC846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3" y="2001"/>
                  <a:ext cx="40" cy="34"/>
                </a:xfrm>
                <a:custGeom>
                  <a:avLst/>
                  <a:gdLst>
                    <a:gd name="T0" fmla="*/ 20 w 40"/>
                    <a:gd name="T1" fmla="*/ 0 h 34"/>
                    <a:gd name="T2" fmla="*/ 15 w 40"/>
                    <a:gd name="T3" fmla="*/ 0 h 34"/>
                    <a:gd name="T4" fmla="*/ 15 w 40"/>
                    <a:gd name="T5" fmla="*/ 0 h 34"/>
                    <a:gd name="T6" fmla="*/ 10 w 40"/>
                    <a:gd name="T7" fmla="*/ 5 h 34"/>
                    <a:gd name="T8" fmla="*/ 10 w 40"/>
                    <a:gd name="T9" fmla="*/ 5 h 34"/>
                    <a:gd name="T10" fmla="*/ 5 w 40"/>
                    <a:gd name="T11" fmla="*/ 10 h 34"/>
                    <a:gd name="T12" fmla="*/ 5 w 40"/>
                    <a:gd name="T13" fmla="*/ 10 h 34"/>
                    <a:gd name="T14" fmla="*/ 5 w 40"/>
                    <a:gd name="T15" fmla="*/ 15 h 34"/>
                    <a:gd name="T16" fmla="*/ 0 w 40"/>
                    <a:gd name="T17" fmla="*/ 19 h 34"/>
                    <a:gd name="T18" fmla="*/ 5 w 40"/>
                    <a:gd name="T19" fmla="*/ 19 h 34"/>
                    <a:gd name="T20" fmla="*/ 5 w 40"/>
                    <a:gd name="T21" fmla="*/ 24 h 34"/>
                    <a:gd name="T22" fmla="*/ 5 w 40"/>
                    <a:gd name="T23" fmla="*/ 29 h 34"/>
                    <a:gd name="T24" fmla="*/ 10 w 40"/>
                    <a:gd name="T25" fmla="*/ 29 h 34"/>
                    <a:gd name="T26" fmla="*/ 10 w 40"/>
                    <a:gd name="T27" fmla="*/ 34 h 34"/>
                    <a:gd name="T28" fmla="*/ 15 w 40"/>
                    <a:gd name="T29" fmla="*/ 34 h 34"/>
                    <a:gd name="T30" fmla="*/ 15 w 40"/>
                    <a:gd name="T31" fmla="*/ 34 h 34"/>
                    <a:gd name="T32" fmla="*/ 20 w 40"/>
                    <a:gd name="T33" fmla="*/ 34 h 34"/>
                    <a:gd name="T34" fmla="*/ 25 w 40"/>
                    <a:gd name="T35" fmla="*/ 34 h 34"/>
                    <a:gd name="T36" fmla="*/ 25 w 40"/>
                    <a:gd name="T37" fmla="*/ 34 h 34"/>
                    <a:gd name="T38" fmla="*/ 30 w 40"/>
                    <a:gd name="T39" fmla="*/ 34 h 34"/>
                    <a:gd name="T40" fmla="*/ 35 w 40"/>
                    <a:gd name="T41" fmla="*/ 29 h 34"/>
                    <a:gd name="T42" fmla="*/ 35 w 40"/>
                    <a:gd name="T43" fmla="*/ 29 h 34"/>
                    <a:gd name="T44" fmla="*/ 35 w 40"/>
                    <a:gd name="T45" fmla="*/ 24 h 34"/>
                    <a:gd name="T46" fmla="*/ 40 w 40"/>
                    <a:gd name="T47" fmla="*/ 19 h 34"/>
                    <a:gd name="T48" fmla="*/ 40 w 40"/>
                    <a:gd name="T49" fmla="*/ 19 h 34"/>
                    <a:gd name="T50" fmla="*/ 40 w 40"/>
                    <a:gd name="T51" fmla="*/ 15 h 34"/>
                    <a:gd name="T52" fmla="*/ 35 w 40"/>
                    <a:gd name="T53" fmla="*/ 10 h 34"/>
                    <a:gd name="T54" fmla="*/ 35 w 40"/>
                    <a:gd name="T55" fmla="*/ 10 h 34"/>
                    <a:gd name="T56" fmla="*/ 35 w 40"/>
                    <a:gd name="T57" fmla="*/ 5 h 34"/>
                    <a:gd name="T58" fmla="*/ 30 w 40"/>
                    <a:gd name="T59" fmla="*/ 5 h 34"/>
                    <a:gd name="T60" fmla="*/ 25 w 40"/>
                    <a:gd name="T61" fmla="*/ 0 h 34"/>
                    <a:gd name="T62" fmla="*/ 25 w 40"/>
                    <a:gd name="T63" fmla="*/ 0 h 34"/>
                    <a:gd name="T64" fmla="*/ 20 w 40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34"/>
                    <a:gd name="T101" fmla="*/ 40 w 40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34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5" y="29"/>
                      </a:lnTo>
                      <a:lnTo>
                        <a:pt x="35" y="24"/>
                      </a:lnTo>
                      <a:lnTo>
                        <a:pt x="40" y="19"/>
                      </a:lnTo>
                      <a:lnTo>
                        <a:pt x="40" y="15"/>
                      </a:lnTo>
                      <a:lnTo>
                        <a:pt x="35" y="10"/>
                      </a:lnTo>
                      <a:lnTo>
                        <a:pt x="35" y="5"/>
                      </a:lnTo>
                      <a:lnTo>
                        <a:pt x="30" y="5"/>
                      </a:lnTo>
                      <a:lnTo>
                        <a:pt x="25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67" name="Freeform 22">
                  <a:extLst>
                    <a:ext uri="{FF2B5EF4-FFF2-40B4-BE49-F238E27FC236}">
                      <a16:creationId xmlns:a16="http://schemas.microsoft.com/office/drawing/2014/main" id="{D12F91E9-8F79-4919-A827-8999AFE93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3" y="2001"/>
                  <a:ext cx="40" cy="34"/>
                </a:xfrm>
                <a:custGeom>
                  <a:avLst/>
                  <a:gdLst>
                    <a:gd name="T0" fmla="*/ 20 w 40"/>
                    <a:gd name="T1" fmla="*/ 0 h 34"/>
                    <a:gd name="T2" fmla="*/ 15 w 40"/>
                    <a:gd name="T3" fmla="*/ 0 h 34"/>
                    <a:gd name="T4" fmla="*/ 15 w 40"/>
                    <a:gd name="T5" fmla="*/ 0 h 34"/>
                    <a:gd name="T6" fmla="*/ 10 w 40"/>
                    <a:gd name="T7" fmla="*/ 5 h 34"/>
                    <a:gd name="T8" fmla="*/ 10 w 40"/>
                    <a:gd name="T9" fmla="*/ 5 h 34"/>
                    <a:gd name="T10" fmla="*/ 5 w 40"/>
                    <a:gd name="T11" fmla="*/ 10 h 34"/>
                    <a:gd name="T12" fmla="*/ 5 w 40"/>
                    <a:gd name="T13" fmla="*/ 10 h 34"/>
                    <a:gd name="T14" fmla="*/ 5 w 40"/>
                    <a:gd name="T15" fmla="*/ 15 h 34"/>
                    <a:gd name="T16" fmla="*/ 0 w 40"/>
                    <a:gd name="T17" fmla="*/ 19 h 34"/>
                    <a:gd name="T18" fmla="*/ 5 w 40"/>
                    <a:gd name="T19" fmla="*/ 19 h 34"/>
                    <a:gd name="T20" fmla="*/ 5 w 40"/>
                    <a:gd name="T21" fmla="*/ 24 h 34"/>
                    <a:gd name="T22" fmla="*/ 5 w 40"/>
                    <a:gd name="T23" fmla="*/ 29 h 34"/>
                    <a:gd name="T24" fmla="*/ 10 w 40"/>
                    <a:gd name="T25" fmla="*/ 29 h 34"/>
                    <a:gd name="T26" fmla="*/ 10 w 40"/>
                    <a:gd name="T27" fmla="*/ 34 h 34"/>
                    <a:gd name="T28" fmla="*/ 15 w 40"/>
                    <a:gd name="T29" fmla="*/ 34 h 34"/>
                    <a:gd name="T30" fmla="*/ 15 w 40"/>
                    <a:gd name="T31" fmla="*/ 34 h 34"/>
                    <a:gd name="T32" fmla="*/ 20 w 40"/>
                    <a:gd name="T33" fmla="*/ 34 h 34"/>
                    <a:gd name="T34" fmla="*/ 25 w 40"/>
                    <a:gd name="T35" fmla="*/ 34 h 34"/>
                    <a:gd name="T36" fmla="*/ 25 w 40"/>
                    <a:gd name="T37" fmla="*/ 34 h 34"/>
                    <a:gd name="T38" fmla="*/ 30 w 40"/>
                    <a:gd name="T39" fmla="*/ 34 h 34"/>
                    <a:gd name="T40" fmla="*/ 35 w 40"/>
                    <a:gd name="T41" fmla="*/ 29 h 34"/>
                    <a:gd name="T42" fmla="*/ 35 w 40"/>
                    <a:gd name="T43" fmla="*/ 29 h 34"/>
                    <a:gd name="T44" fmla="*/ 35 w 40"/>
                    <a:gd name="T45" fmla="*/ 24 h 34"/>
                    <a:gd name="T46" fmla="*/ 40 w 40"/>
                    <a:gd name="T47" fmla="*/ 19 h 34"/>
                    <a:gd name="T48" fmla="*/ 40 w 40"/>
                    <a:gd name="T49" fmla="*/ 19 h 34"/>
                    <a:gd name="T50" fmla="*/ 40 w 40"/>
                    <a:gd name="T51" fmla="*/ 15 h 34"/>
                    <a:gd name="T52" fmla="*/ 35 w 40"/>
                    <a:gd name="T53" fmla="*/ 10 h 34"/>
                    <a:gd name="T54" fmla="*/ 35 w 40"/>
                    <a:gd name="T55" fmla="*/ 10 h 34"/>
                    <a:gd name="T56" fmla="*/ 35 w 40"/>
                    <a:gd name="T57" fmla="*/ 5 h 34"/>
                    <a:gd name="T58" fmla="*/ 30 w 40"/>
                    <a:gd name="T59" fmla="*/ 5 h 34"/>
                    <a:gd name="T60" fmla="*/ 25 w 40"/>
                    <a:gd name="T61" fmla="*/ 0 h 34"/>
                    <a:gd name="T62" fmla="*/ 25 w 40"/>
                    <a:gd name="T63" fmla="*/ 0 h 34"/>
                    <a:gd name="T64" fmla="*/ 20 w 40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34"/>
                    <a:gd name="T101" fmla="*/ 40 w 40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34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5" y="29"/>
                      </a:lnTo>
                      <a:lnTo>
                        <a:pt x="35" y="24"/>
                      </a:lnTo>
                      <a:lnTo>
                        <a:pt x="40" y="19"/>
                      </a:lnTo>
                      <a:lnTo>
                        <a:pt x="40" y="15"/>
                      </a:lnTo>
                      <a:lnTo>
                        <a:pt x="35" y="10"/>
                      </a:lnTo>
                      <a:lnTo>
                        <a:pt x="35" y="5"/>
                      </a:lnTo>
                      <a:lnTo>
                        <a:pt x="30" y="5"/>
                      </a:lnTo>
                      <a:lnTo>
                        <a:pt x="25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68" name="Freeform 23">
                  <a:extLst>
                    <a:ext uri="{FF2B5EF4-FFF2-40B4-BE49-F238E27FC236}">
                      <a16:creationId xmlns:a16="http://schemas.microsoft.com/office/drawing/2014/main" id="{A4BF6556-71FD-42FD-B9B0-26A7929B8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3" y="1967"/>
                  <a:ext cx="35" cy="34"/>
                </a:xfrm>
                <a:custGeom>
                  <a:avLst/>
                  <a:gdLst>
                    <a:gd name="T0" fmla="*/ 20 w 35"/>
                    <a:gd name="T1" fmla="*/ 0 h 34"/>
                    <a:gd name="T2" fmla="*/ 15 w 35"/>
                    <a:gd name="T3" fmla="*/ 0 h 34"/>
                    <a:gd name="T4" fmla="*/ 10 w 35"/>
                    <a:gd name="T5" fmla="*/ 0 h 34"/>
                    <a:gd name="T6" fmla="*/ 10 w 35"/>
                    <a:gd name="T7" fmla="*/ 5 h 34"/>
                    <a:gd name="T8" fmla="*/ 5 w 35"/>
                    <a:gd name="T9" fmla="*/ 5 h 34"/>
                    <a:gd name="T10" fmla="*/ 5 w 35"/>
                    <a:gd name="T11" fmla="*/ 10 h 34"/>
                    <a:gd name="T12" fmla="*/ 0 w 35"/>
                    <a:gd name="T13" fmla="*/ 10 h 34"/>
                    <a:gd name="T14" fmla="*/ 0 w 35"/>
                    <a:gd name="T15" fmla="*/ 15 h 34"/>
                    <a:gd name="T16" fmla="*/ 0 w 35"/>
                    <a:gd name="T17" fmla="*/ 19 h 34"/>
                    <a:gd name="T18" fmla="*/ 0 w 35"/>
                    <a:gd name="T19" fmla="*/ 19 h 34"/>
                    <a:gd name="T20" fmla="*/ 0 w 35"/>
                    <a:gd name="T21" fmla="*/ 24 h 34"/>
                    <a:gd name="T22" fmla="*/ 5 w 35"/>
                    <a:gd name="T23" fmla="*/ 29 h 34"/>
                    <a:gd name="T24" fmla="*/ 5 w 35"/>
                    <a:gd name="T25" fmla="*/ 29 h 34"/>
                    <a:gd name="T26" fmla="*/ 10 w 35"/>
                    <a:gd name="T27" fmla="*/ 34 h 34"/>
                    <a:gd name="T28" fmla="*/ 10 w 35"/>
                    <a:gd name="T29" fmla="*/ 34 h 34"/>
                    <a:gd name="T30" fmla="*/ 15 w 35"/>
                    <a:gd name="T31" fmla="*/ 34 h 34"/>
                    <a:gd name="T32" fmla="*/ 20 w 35"/>
                    <a:gd name="T33" fmla="*/ 34 h 34"/>
                    <a:gd name="T34" fmla="*/ 20 w 35"/>
                    <a:gd name="T35" fmla="*/ 34 h 34"/>
                    <a:gd name="T36" fmla="*/ 25 w 35"/>
                    <a:gd name="T37" fmla="*/ 34 h 34"/>
                    <a:gd name="T38" fmla="*/ 30 w 35"/>
                    <a:gd name="T39" fmla="*/ 34 h 34"/>
                    <a:gd name="T40" fmla="*/ 30 w 35"/>
                    <a:gd name="T41" fmla="*/ 29 h 34"/>
                    <a:gd name="T42" fmla="*/ 30 w 35"/>
                    <a:gd name="T43" fmla="*/ 29 h 34"/>
                    <a:gd name="T44" fmla="*/ 35 w 35"/>
                    <a:gd name="T45" fmla="*/ 24 h 34"/>
                    <a:gd name="T46" fmla="*/ 35 w 35"/>
                    <a:gd name="T47" fmla="*/ 19 h 34"/>
                    <a:gd name="T48" fmla="*/ 35 w 35"/>
                    <a:gd name="T49" fmla="*/ 19 h 34"/>
                    <a:gd name="T50" fmla="*/ 35 w 35"/>
                    <a:gd name="T51" fmla="*/ 15 h 34"/>
                    <a:gd name="T52" fmla="*/ 35 w 35"/>
                    <a:gd name="T53" fmla="*/ 10 h 34"/>
                    <a:gd name="T54" fmla="*/ 30 w 35"/>
                    <a:gd name="T55" fmla="*/ 10 h 34"/>
                    <a:gd name="T56" fmla="*/ 30 w 35"/>
                    <a:gd name="T57" fmla="*/ 5 h 34"/>
                    <a:gd name="T58" fmla="*/ 30 w 35"/>
                    <a:gd name="T59" fmla="*/ 5 h 34"/>
                    <a:gd name="T60" fmla="*/ 25 w 35"/>
                    <a:gd name="T61" fmla="*/ 0 h 34"/>
                    <a:gd name="T62" fmla="*/ 20 w 35"/>
                    <a:gd name="T63" fmla="*/ 0 h 34"/>
                    <a:gd name="T64" fmla="*/ 20 w 35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4"/>
                    <a:gd name="T101" fmla="*/ 35 w 35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4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0" y="29"/>
                      </a:lnTo>
                      <a:lnTo>
                        <a:pt x="35" y="24"/>
                      </a:lnTo>
                      <a:lnTo>
                        <a:pt x="35" y="19"/>
                      </a:lnTo>
                      <a:lnTo>
                        <a:pt x="35" y="15"/>
                      </a:lnTo>
                      <a:lnTo>
                        <a:pt x="35" y="10"/>
                      </a:lnTo>
                      <a:lnTo>
                        <a:pt x="30" y="10"/>
                      </a:lnTo>
                      <a:lnTo>
                        <a:pt x="30" y="5"/>
                      </a:lnTo>
                      <a:lnTo>
                        <a:pt x="25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69" name="Freeform 24">
                  <a:extLst>
                    <a:ext uri="{FF2B5EF4-FFF2-40B4-BE49-F238E27FC236}">
                      <a16:creationId xmlns:a16="http://schemas.microsoft.com/office/drawing/2014/main" id="{047B0EE9-FCE4-4F5B-B4CF-B5140AA13C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3" y="1967"/>
                  <a:ext cx="35" cy="34"/>
                </a:xfrm>
                <a:custGeom>
                  <a:avLst/>
                  <a:gdLst>
                    <a:gd name="T0" fmla="*/ 20 w 35"/>
                    <a:gd name="T1" fmla="*/ 0 h 34"/>
                    <a:gd name="T2" fmla="*/ 15 w 35"/>
                    <a:gd name="T3" fmla="*/ 0 h 34"/>
                    <a:gd name="T4" fmla="*/ 10 w 35"/>
                    <a:gd name="T5" fmla="*/ 0 h 34"/>
                    <a:gd name="T6" fmla="*/ 10 w 35"/>
                    <a:gd name="T7" fmla="*/ 5 h 34"/>
                    <a:gd name="T8" fmla="*/ 5 w 35"/>
                    <a:gd name="T9" fmla="*/ 5 h 34"/>
                    <a:gd name="T10" fmla="*/ 5 w 35"/>
                    <a:gd name="T11" fmla="*/ 10 h 34"/>
                    <a:gd name="T12" fmla="*/ 0 w 35"/>
                    <a:gd name="T13" fmla="*/ 10 h 34"/>
                    <a:gd name="T14" fmla="*/ 0 w 35"/>
                    <a:gd name="T15" fmla="*/ 15 h 34"/>
                    <a:gd name="T16" fmla="*/ 0 w 35"/>
                    <a:gd name="T17" fmla="*/ 19 h 34"/>
                    <a:gd name="T18" fmla="*/ 0 w 35"/>
                    <a:gd name="T19" fmla="*/ 19 h 34"/>
                    <a:gd name="T20" fmla="*/ 0 w 35"/>
                    <a:gd name="T21" fmla="*/ 24 h 34"/>
                    <a:gd name="T22" fmla="*/ 5 w 35"/>
                    <a:gd name="T23" fmla="*/ 29 h 34"/>
                    <a:gd name="T24" fmla="*/ 5 w 35"/>
                    <a:gd name="T25" fmla="*/ 29 h 34"/>
                    <a:gd name="T26" fmla="*/ 10 w 35"/>
                    <a:gd name="T27" fmla="*/ 34 h 34"/>
                    <a:gd name="T28" fmla="*/ 10 w 35"/>
                    <a:gd name="T29" fmla="*/ 34 h 34"/>
                    <a:gd name="T30" fmla="*/ 15 w 35"/>
                    <a:gd name="T31" fmla="*/ 34 h 34"/>
                    <a:gd name="T32" fmla="*/ 20 w 35"/>
                    <a:gd name="T33" fmla="*/ 34 h 34"/>
                    <a:gd name="T34" fmla="*/ 20 w 35"/>
                    <a:gd name="T35" fmla="*/ 34 h 34"/>
                    <a:gd name="T36" fmla="*/ 25 w 35"/>
                    <a:gd name="T37" fmla="*/ 34 h 34"/>
                    <a:gd name="T38" fmla="*/ 30 w 35"/>
                    <a:gd name="T39" fmla="*/ 34 h 34"/>
                    <a:gd name="T40" fmla="*/ 30 w 35"/>
                    <a:gd name="T41" fmla="*/ 29 h 34"/>
                    <a:gd name="T42" fmla="*/ 30 w 35"/>
                    <a:gd name="T43" fmla="*/ 29 h 34"/>
                    <a:gd name="T44" fmla="*/ 35 w 35"/>
                    <a:gd name="T45" fmla="*/ 24 h 34"/>
                    <a:gd name="T46" fmla="*/ 35 w 35"/>
                    <a:gd name="T47" fmla="*/ 19 h 34"/>
                    <a:gd name="T48" fmla="*/ 35 w 35"/>
                    <a:gd name="T49" fmla="*/ 19 h 34"/>
                    <a:gd name="T50" fmla="*/ 35 w 35"/>
                    <a:gd name="T51" fmla="*/ 15 h 34"/>
                    <a:gd name="T52" fmla="*/ 35 w 35"/>
                    <a:gd name="T53" fmla="*/ 10 h 34"/>
                    <a:gd name="T54" fmla="*/ 30 w 35"/>
                    <a:gd name="T55" fmla="*/ 10 h 34"/>
                    <a:gd name="T56" fmla="*/ 30 w 35"/>
                    <a:gd name="T57" fmla="*/ 5 h 34"/>
                    <a:gd name="T58" fmla="*/ 30 w 35"/>
                    <a:gd name="T59" fmla="*/ 5 h 34"/>
                    <a:gd name="T60" fmla="*/ 25 w 35"/>
                    <a:gd name="T61" fmla="*/ 0 h 34"/>
                    <a:gd name="T62" fmla="*/ 20 w 35"/>
                    <a:gd name="T63" fmla="*/ 0 h 34"/>
                    <a:gd name="T64" fmla="*/ 20 w 35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4"/>
                    <a:gd name="T101" fmla="*/ 35 w 35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4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0" y="29"/>
                      </a:lnTo>
                      <a:lnTo>
                        <a:pt x="35" y="24"/>
                      </a:lnTo>
                      <a:lnTo>
                        <a:pt x="35" y="19"/>
                      </a:lnTo>
                      <a:lnTo>
                        <a:pt x="35" y="15"/>
                      </a:lnTo>
                      <a:lnTo>
                        <a:pt x="35" y="10"/>
                      </a:lnTo>
                      <a:lnTo>
                        <a:pt x="30" y="10"/>
                      </a:lnTo>
                      <a:lnTo>
                        <a:pt x="30" y="5"/>
                      </a:lnTo>
                      <a:lnTo>
                        <a:pt x="25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70" name="Freeform 25">
                  <a:extLst>
                    <a:ext uri="{FF2B5EF4-FFF2-40B4-BE49-F238E27FC236}">
                      <a16:creationId xmlns:a16="http://schemas.microsoft.com/office/drawing/2014/main" id="{9D4C708B-CEAB-4AD8-9D42-289E53F1A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6" y="2190"/>
                  <a:ext cx="35" cy="34"/>
                </a:xfrm>
                <a:custGeom>
                  <a:avLst/>
                  <a:gdLst>
                    <a:gd name="T0" fmla="*/ 15 w 35"/>
                    <a:gd name="T1" fmla="*/ 0 h 34"/>
                    <a:gd name="T2" fmla="*/ 15 w 35"/>
                    <a:gd name="T3" fmla="*/ 0 h 34"/>
                    <a:gd name="T4" fmla="*/ 10 w 35"/>
                    <a:gd name="T5" fmla="*/ 0 h 34"/>
                    <a:gd name="T6" fmla="*/ 5 w 35"/>
                    <a:gd name="T7" fmla="*/ 5 h 34"/>
                    <a:gd name="T8" fmla="*/ 5 w 35"/>
                    <a:gd name="T9" fmla="*/ 5 h 34"/>
                    <a:gd name="T10" fmla="*/ 0 w 35"/>
                    <a:gd name="T11" fmla="*/ 9 h 34"/>
                    <a:gd name="T12" fmla="*/ 0 w 35"/>
                    <a:gd name="T13" fmla="*/ 9 h 34"/>
                    <a:gd name="T14" fmla="*/ 0 w 35"/>
                    <a:gd name="T15" fmla="*/ 14 h 34"/>
                    <a:gd name="T16" fmla="*/ 0 w 35"/>
                    <a:gd name="T17" fmla="*/ 19 h 34"/>
                    <a:gd name="T18" fmla="*/ 0 w 35"/>
                    <a:gd name="T19" fmla="*/ 19 h 34"/>
                    <a:gd name="T20" fmla="*/ 0 w 35"/>
                    <a:gd name="T21" fmla="*/ 24 h 34"/>
                    <a:gd name="T22" fmla="*/ 0 w 35"/>
                    <a:gd name="T23" fmla="*/ 29 h 34"/>
                    <a:gd name="T24" fmla="*/ 5 w 35"/>
                    <a:gd name="T25" fmla="*/ 29 h 34"/>
                    <a:gd name="T26" fmla="*/ 5 w 35"/>
                    <a:gd name="T27" fmla="*/ 34 h 34"/>
                    <a:gd name="T28" fmla="*/ 10 w 35"/>
                    <a:gd name="T29" fmla="*/ 34 h 34"/>
                    <a:gd name="T30" fmla="*/ 15 w 35"/>
                    <a:gd name="T31" fmla="*/ 34 h 34"/>
                    <a:gd name="T32" fmla="*/ 15 w 35"/>
                    <a:gd name="T33" fmla="*/ 34 h 34"/>
                    <a:gd name="T34" fmla="*/ 20 w 35"/>
                    <a:gd name="T35" fmla="*/ 34 h 34"/>
                    <a:gd name="T36" fmla="*/ 25 w 35"/>
                    <a:gd name="T37" fmla="*/ 34 h 34"/>
                    <a:gd name="T38" fmla="*/ 25 w 35"/>
                    <a:gd name="T39" fmla="*/ 34 h 34"/>
                    <a:gd name="T40" fmla="*/ 30 w 35"/>
                    <a:gd name="T41" fmla="*/ 29 h 34"/>
                    <a:gd name="T42" fmla="*/ 30 w 35"/>
                    <a:gd name="T43" fmla="*/ 29 h 34"/>
                    <a:gd name="T44" fmla="*/ 35 w 35"/>
                    <a:gd name="T45" fmla="*/ 24 h 34"/>
                    <a:gd name="T46" fmla="*/ 35 w 35"/>
                    <a:gd name="T47" fmla="*/ 19 h 34"/>
                    <a:gd name="T48" fmla="*/ 35 w 35"/>
                    <a:gd name="T49" fmla="*/ 19 h 34"/>
                    <a:gd name="T50" fmla="*/ 35 w 35"/>
                    <a:gd name="T51" fmla="*/ 14 h 34"/>
                    <a:gd name="T52" fmla="*/ 35 w 35"/>
                    <a:gd name="T53" fmla="*/ 9 h 34"/>
                    <a:gd name="T54" fmla="*/ 30 w 35"/>
                    <a:gd name="T55" fmla="*/ 9 h 34"/>
                    <a:gd name="T56" fmla="*/ 30 w 35"/>
                    <a:gd name="T57" fmla="*/ 5 h 34"/>
                    <a:gd name="T58" fmla="*/ 25 w 35"/>
                    <a:gd name="T59" fmla="*/ 5 h 34"/>
                    <a:gd name="T60" fmla="*/ 25 w 35"/>
                    <a:gd name="T61" fmla="*/ 0 h 34"/>
                    <a:gd name="T62" fmla="*/ 20 w 35"/>
                    <a:gd name="T63" fmla="*/ 0 h 34"/>
                    <a:gd name="T64" fmla="*/ 15 w 35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4"/>
                    <a:gd name="T101" fmla="*/ 35 w 35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4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30" y="29"/>
                      </a:lnTo>
                      <a:lnTo>
                        <a:pt x="35" y="24"/>
                      </a:lnTo>
                      <a:lnTo>
                        <a:pt x="35" y="19"/>
                      </a:lnTo>
                      <a:lnTo>
                        <a:pt x="35" y="14"/>
                      </a:lnTo>
                      <a:lnTo>
                        <a:pt x="35" y="9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25" y="5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71" name="Freeform 26">
                  <a:extLst>
                    <a:ext uri="{FF2B5EF4-FFF2-40B4-BE49-F238E27FC236}">
                      <a16:creationId xmlns:a16="http://schemas.microsoft.com/office/drawing/2014/main" id="{5337369F-1E8F-42C9-BE6A-E4090E7BF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6" y="2190"/>
                  <a:ext cx="35" cy="34"/>
                </a:xfrm>
                <a:custGeom>
                  <a:avLst/>
                  <a:gdLst>
                    <a:gd name="T0" fmla="*/ 15 w 35"/>
                    <a:gd name="T1" fmla="*/ 0 h 34"/>
                    <a:gd name="T2" fmla="*/ 15 w 35"/>
                    <a:gd name="T3" fmla="*/ 0 h 34"/>
                    <a:gd name="T4" fmla="*/ 10 w 35"/>
                    <a:gd name="T5" fmla="*/ 0 h 34"/>
                    <a:gd name="T6" fmla="*/ 5 w 35"/>
                    <a:gd name="T7" fmla="*/ 5 h 34"/>
                    <a:gd name="T8" fmla="*/ 5 w 35"/>
                    <a:gd name="T9" fmla="*/ 5 h 34"/>
                    <a:gd name="T10" fmla="*/ 0 w 35"/>
                    <a:gd name="T11" fmla="*/ 9 h 34"/>
                    <a:gd name="T12" fmla="*/ 0 w 35"/>
                    <a:gd name="T13" fmla="*/ 9 h 34"/>
                    <a:gd name="T14" fmla="*/ 0 w 35"/>
                    <a:gd name="T15" fmla="*/ 14 h 34"/>
                    <a:gd name="T16" fmla="*/ 0 w 35"/>
                    <a:gd name="T17" fmla="*/ 19 h 34"/>
                    <a:gd name="T18" fmla="*/ 0 w 35"/>
                    <a:gd name="T19" fmla="*/ 19 h 34"/>
                    <a:gd name="T20" fmla="*/ 0 w 35"/>
                    <a:gd name="T21" fmla="*/ 24 h 34"/>
                    <a:gd name="T22" fmla="*/ 0 w 35"/>
                    <a:gd name="T23" fmla="*/ 29 h 34"/>
                    <a:gd name="T24" fmla="*/ 5 w 35"/>
                    <a:gd name="T25" fmla="*/ 29 h 34"/>
                    <a:gd name="T26" fmla="*/ 5 w 35"/>
                    <a:gd name="T27" fmla="*/ 34 h 34"/>
                    <a:gd name="T28" fmla="*/ 10 w 35"/>
                    <a:gd name="T29" fmla="*/ 34 h 34"/>
                    <a:gd name="T30" fmla="*/ 15 w 35"/>
                    <a:gd name="T31" fmla="*/ 34 h 34"/>
                    <a:gd name="T32" fmla="*/ 15 w 35"/>
                    <a:gd name="T33" fmla="*/ 34 h 34"/>
                    <a:gd name="T34" fmla="*/ 20 w 35"/>
                    <a:gd name="T35" fmla="*/ 34 h 34"/>
                    <a:gd name="T36" fmla="*/ 25 w 35"/>
                    <a:gd name="T37" fmla="*/ 34 h 34"/>
                    <a:gd name="T38" fmla="*/ 25 w 35"/>
                    <a:gd name="T39" fmla="*/ 34 h 34"/>
                    <a:gd name="T40" fmla="*/ 30 w 35"/>
                    <a:gd name="T41" fmla="*/ 29 h 34"/>
                    <a:gd name="T42" fmla="*/ 30 w 35"/>
                    <a:gd name="T43" fmla="*/ 29 h 34"/>
                    <a:gd name="T44" fmla="*/ 35 w 35"/>
                    <a:gd name="T45" fmla="*/ 24 h 34"/>
                    <a:gd name="T46" fmla="*/ 35 w 35"/>
                    <a:gd name="T47" fmla="*/ 19 h 34"/>
                    <a:gd name="T48" fmla="*/ 35 w 35"/>
                    <a:gd name="T49" fmla="*/ 19 h 34"/>
                    <a:gd name="T50" fmla="*/ 35 w 35"/>
                    <a:gd name="T51" fmla="*/ 14 h 34"/>
                    <a:gd name="T52" fmla="*/ 35 w 35"/>
                    <a:gd name="T53" fmla="*/ 9 h 34"/>
                    <a:gd name="T54" fmla="*/ 30 w 35"/>
                    <a:gd name="T55" fmla="*/ 9 h 34"/>
                    <a:gd name="T56" fmla="*/ 30 w 35"/>
                    <a:gd name="T57" fmla="*/ 5 h 34"/>
                    <a:gd name="T58" fmla="*/ 25 w 35"/>
                    <a:gd name="T59" fmla="*/ 5 h 34"/>
                    <a:gd name="T60" fmla="*/ 25 w 35"/>
                    <a:gd name="T61" fmla="*/ 0 h 34"/>
                    <a:gd name="T62" fmla="*/ 20 w 35"/>
                    <a:gd name="T63" fmla="*/ 0 h 34"/>
                    <a:gd name="T64" fmla="*/ 15 w 35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4"/>
                    <a:gd name="T101" fmla="*/ 35 w 35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4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30" y="29"/>
                      </a:lnTo>
                      <a:lnTo>
                        <a:pt x="35" y="24"/>
                      </a:lnTo>
                      <a:lnTo>
                        <a:pt x="35" y="19"/>
                      </a:lnTo>
                      <a:lnTo>
                        <a:pt x="35" y="14"/>
                      </a:lnTo>
                      <a:lnTo>
                        <a:pt x="35" y="9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25" y="5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72" name="Freeform 27">
                  <a:extLst>
                    <a:ext uri="{FF2B5EF4-FFF2-40B4-BE49-F238E27FC236}">
                      <a16:creationId xmlns:a16="http://schemas.microsoft.com/office/drawing/2014/main" id="{AF3CA65A-5A7C-4E96-A0C5-5226AE20C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" y="2470"/>
                  <a:ext cx="34" cy="34"/>
                </a:xfrm>
                <a:custGeom>
                  <a:avLst/>
                  <a:gdLst>
                    <a:gd name="T0" fmla="*/ 15 w 34"/>
                    <a:gd name="T1" fmla="*/ 0 h 34"/>
                    <a:gd name="T2" fmla="*/ 15 w 34"/>
                    <a:gd name="T3" fmla="*/ 0 h 34"/>
                    <a:gd name="T4" fmla="*/ 10 w 34"/>
                    <a:gd name="T5" fmla="*/ 0 h 34"/>
                    <a:gd name="T6" fmla="*/ 5 w 34"/>
                    <a:gd name="T7" fmla="*/ 0 h 34"/>
                    <a:gd name="T8" fmla="*/ 5 w 34"/>
                    <a:gd name="T9" fmla="*/ 5 h 34"/>
                    <a:gd name="T10" fmla="*/ 0 w 34"/>
                    <a:gd name="T11" fmla="*/ 5 h 34"/>
                    <a:gd name="T12" fmla="*/ 0 w 34"/>
                    <a:gd name="T13" fmla="*/ 10 h 34"/>
                    <a:gd name="T14" fmla="*/ 0 w 34"/>
                    <a:gd name="T15" fmla="*/ 10 h 34"/>
                    <a:gd name="T16" fmla="*/ 0 w 34"/>
                    <a:gd name="T17" fmla="*/ 15 h 34"/>
                    <a:gd name="T18" fmla="*/ 0 w 34"/>
                    <a:gd name="T19" fmla="*/ 20 h 34"/>
                    <a:gd name="T20" fmla="*/ 0 w 34"/>
                    <a:gd name="T21" fmla="*/ 25 h 34"/>
                    <a:gd name="T22" fmla="*/ 0 w 34"/>
                    <a:gd name="T23" fmla="*/ 25 h 34"/>
                    <a:gd name="T24" fmla="*/ 5 w 34"/>
                    <a:gd name="T25" fmla="*/ 29 h 34"/>
                    <a:gd name="T26" fmla="*/ 5 w 34"/>
                    <a:gd name="T27" fmla="*/ 29 h 34"/>
                    <a:gd name="T28" fmla="*/ 10 w 34"/>
                    <a:gd name="T29" fmla="*/ 29 h 34"/>
                    <a:gd name="T30" fmla="*/ 15 w 34"/>
                    <a:gd name="T31" fmla="*/ 34 h 34"/>
                    <a:gd name="T32" fmla="*/ 15 w 34"/>
                    <a:gd name="T33" fmla="*/ 34 h 34"/>
                    <a:gd name="T34" fmla="*/ 20 w 34"/>
                    <a:gd name="T35" fmla="*/ 34 h 34"/>
                    <a:gd name="T36" fmla="*/ 25 w 34"/>
                    <a:gd name="T37" fmla="*/ 29 h 34"/>
                    <a:gd name="T38" fmla="*/ 25 w 34"/>
                    <a:gd name="T39" fmla="*/ 29 h 34"/>
                    <a:gd name="T40" fmla="*/ 30 w 34"/>
                    <a:gd name="T41" fmla="*/ 29 h 34"/>
                    <a:gd name="T42" fmla="*/ 30 w 34"/>
                    <a:gd name="T43" fmla="*/ 25 h 34"/>
                    <a:gd name="T44" fmla="*/ 34 w 34"/>
                    <a:gd name="T45" fmla="*/ 25 h 34"/>
                    <a:gd name="T46" fmla="*/ 34 w 34"/>
                    <a:gd name="T47" fmla="*/ 20 h 34"/>
                    <a:gd name="T48" fmla="*/ 34 w 34"/>
                    <a:gd name="T49" fmla="*/ 15 h 34"/>
                    <a:gd name="T50" fmla="*/ 34 w 34"/>
                    <a:gd name="T51" fmla="*/ 10 h 34"/>
                    <a:gd name="T52" fmla="*/ 34 w 34"/>
                    <a:gd name="T53" fmla="*/ 10 h 34"/>
                    <a:gd name="T54" fmla="*/ 30 w 34"/>
                    <a:gd name="T55" fmla="*/ 5 h 34"/>
                    <a:gd name="T56" fmla="*/ 30 w 34"/>
                    <a:gd name="T57" fmla="*/ 5 h 34"/>
                    <a:gd name="T58" fmla="*/ 25 w 34"/>
                    <a:gd name="T59" fmla="*/ 0 h 34"/>
                    <a:gd name="T60" fmla="*/ 25 w 34"/>
                    <a:gd name="T61" fmla="*/ 0 h 34"/>
                    <a:gd name="T62" fmla="*/ 20 w 34"/>
                    <a:gd name="T63" fmla="*/ 0 h 34"/>
                    <a:gd name="T64" fmla="*/ 15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5" y="34"/>
                      </a:lnTo>
                      <a:lnTo>
                        <a:pt x="20" y="34"/>
                      </a:lnTo>
                      <a:lnTo>
                        <a:pt x="25" y="29"/>
                      </a:lnTo>
                      <a:lnTo>
                        <a:pt x="30" y="29"/>
                      </a:lnTo>
                      <a:lnTo>
                        <a:pt x="30" y="25"/>
                      </a:lnTo>
                      <a:lnTo>
                        <a:pt x="34" y="25"/>
                      </a:lnTo>
                      <a:lnTo>
                        <a:pt x="34" y="20"/>
                      </a:lnTo>
                      <a:lnTo>
                        <a:pt x="34" y="15"/>
                      </a:lnTo>
                      <a:lnTo>
                        <a:pt x="34" y="10"/>
                      </a:lnTo>
                      <a:lnTo>
                        <a:pt x="30" y="5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73" name="Freeform 28">
                  <a:extLst>
                    <a:ext uri="{FF2B5EF4-FFF2-40B4-BE49-F238E27FC236}">
                      <a16:creationId xmlns:a16="http://schemas.microsoft.com/office/drawing/2014/main" id="{D2809909-CEB8-4E8F-B87D-89F7AA342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" y="2470"/>
                  <a:ext cx="34" cy="34"/>
                </a:xfrm>
                <a:custGeom>
                  <a:avLst/>
                  <a:gdLst>
                    <a:gd name="T0" fmla="*/ 15 w 34"/>
                    <a:gd name="T1" fmla="*/ 0 h 34"/>
                    <a:gd name="T2" fmla="*/ 15 w 34"/>
                    <a:gd name="T3" fmla="*/ 0 h 34"/>
                    <a:gd name="T4" fmla="*/ 10 w 34"/>
                    <a:gd name="T5" fmla="*/ 0 h 34"/>
                    <a:gd name="T6" fmla="*/ 5 w 34"/>
                    <a:gd name="T7" fmla="*/ 0 h 34"/>
                    <a:gd name="T8" fmla="*/ 5 w 34"/>
                    <a:gd name="T9" fmla="*/ 5 h 34"/>
                    <a:gd name="T10" fmla="*/ 0 w 34"/>
                    <a:gd name="T11" fmla="*/ 5 h 34"/>
                    <a:gd name="T12" fmla="*/ 0 w 34"/>
                    <a:gd name="T13" fmla="*/ 10 h 34"/>
                    <a:gd name="T14" fmla="*/ 0 w 34"/>
                    <a:gd name="T15" fmla="*/ 10 h 34"/>
                    <a:gd name="T16" fmla="*/ 0 w 34"/>
                    <a:gd name="T17" fmla="*/ 15 h 34"/>
                    <a:gd name="T18" fmla="*/ 0 w 34"/>
                    <a:gd name="T19" fmla="*/ 20 h 34"/>
                    <a:gd name="T20" fmla="*/ 0 w 34"/>
                    <a:gd name="T21" fmla="*/ 25 h 34"/>
                    <a:gd name="T22" fmla="*/ 0 w 34"/>
                    <a:gd name="T23" fmla="*/ 25 h 34"/>
                    <a:gd name="T24" fmla="*/ 5 w 34"/>
                    <a:gd name="T25" fmla="*/ 29 h 34"/>
                    <a:gd name="T26" fmla="*/ 5 w 34"/>
                    <a:gd name="T27" fmla="*/ 29 h 34"/>
                    <a:gd name="T28" fmla="*/ 10 w 34"/>
                    <a:gd name="T29" fmla="*/ 29 h 34"/>
                    <a:gd name="T30" fmla="*/ 15 w 34"/>
                    <a:gd name="T31" fmla="*/ 34 h 34"/>
                    <a:gd name="T32" fmla="*/ 15 w 34"/>
                    <a:gd name="T33" fmla="*/ 34 h 34"/>
                    <a:gd name="T34" fmla="*/ 20 w 34"/>
                    <a:gd name="T35" fmla="*/ 34 h 34"/>
                    <a:gd name="T36" fmla="*/ 25 w 34"/>
                    <a:gd name="T37" fmla="*/ 29 h 34"/>
                    <a:gd name="T38" fmla="*/ 25 w 34"/>
                    <a:gd name="T39" fmla="*/ 29 h 34"/>
                    <a:gd name="T40" fmla="*/ 30 w 34"/>
                    <a:gd name="T41" fmla="*/ 29 h 34"/>
                    <a:gd name="T42" fmla="*/ 30 w 34"/>
                    <a:gd name="T43" fmla="*/ 25 h 34"/>
                    <a:gd name="T44" fmla="*/ 34 w 34"/>
                    <a:gd name="T45" fmla="*/ 25 h 34"/>
                    <a:gd name="T46" fmla="*/ 34 w 34"/>
                    <a:gd name="T47" fmla="*/ 20 h 34"/>
                    <a:gd name="T48" fmla="*/ 34 w 34"/>
                    <a:gd name="T49" fmla="*/ 15 h 34"/>
                    <a:gd name="T50" fmla="*/ 34 w 34"/>
                    <a:gd name="T51" fmla="*/ 10 h 34"/>
                    <a:gd name="T52" fmla="*/ 34 w 34"/>
                    <a:gd name="T53" fmla="*/ 10 h 34"/>
                    <a:gd name="T54" fmla="*/ 30 w 34"/>
                    <a:gd name="T55" fmla="*/ 5 h 34"/>
                    <a:gd name="T56" fmla="*/ 30 w 34"/>
                    <a:gd name="T57" fmla="*/ 5 h 34"/>
                    <a:gd name="T58" fmla="*/ 25 w 34"/>
                    <a:gd name="T59" fmla="*/ 0 h 34"/>
                    <a:gd name="T60" fmla="*/ 25 w 34"/>
                    <a:gd name="T61" fmla="*/ 0 h 34"/>
                    <a:gd name="T62" fmla="*/ 20 w 34"/>
                    <a:gd name="T63" fmla="*/ 0 h 34"/>
                    <a:gd name="T64" fmla="*/ 15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5" y="29"/>
                      </a:lnTo>
                      <a:lnTo>
                        <a:pt x="10" y="29"/>
                      </a:lnTo>
                      <a:lnTo>
                        <a:pt x="15" y="34"/>
                      </a:lnTo>
                      <a:lnTo>
                        <a:pt x="20" y="34"/>
                      </a:lnTo>
                      <a:lnTo>
                        <a:pt x="25" y="29"/>
                      </a:lnTo>
                      <a:lnTo>
                        <a:pt x="30" y="29"/>
                      </a:lnTo>
                      <a:lnTo>
                        <a:pt x="30" y="25"/>
                      </a:lnTo>
                      <a:lnTo>
                        <a:pt x="34" y="25"/>
                      </a:lnTo>
                      <a:lnTo>
                        <a:pt x="34" y="20"/>
                      </a:lnTo>
                      <a:lnTo>
                        <a:pt x="34" y="15"/>
                      </a:lnTo>
                      <a:lnTo>
                        <a:pt x="34" y="10"/>
                      </a:lnTo>
                      <a:lnTo>
                        <a:pt x="30" y="5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74" name="Freeform 29">
                  <a:extLst>
                    <a:ext uri="{FF2B5EF4-FFF2-40B4-BE49-F238E27FC236}">
                      <a16:creationId xmlns:a16="http://schemas.microsoft.com/office/drawing/2014/main" id="{FCA23B6A-0713-433E-BC03-785099FB0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5" y="3540"/>
                  <a:ext cx="35" cy="39"/>
                </a:xfrm>
                <a:custGeom>
                  <a:avLst/>
                  <a:gdLst>
                    <a:gd name="T0" fmla="*/ 20 w 35"/>
                    <a:gd name="T1" fmla="*/ 0 h 39"/>
                    <a:gd name="T2" fmla="*/ 15 w 35"/>
                    <a:gd name="T3" fmla="*/ 0 h 39"/>
                    <a:gd name="T4" fmla="*/ 15 w 35"/>
                    <a:gd name="T5" fmla="*/ 5 h 39"/>
                    <a:gd name="T6" fmla="*/ 10 w 35"/>
                    <a:gd name="T7" fmla="*/ 5 h 39"/>
                    <a:gd name="T8" fmla="*/ 5 w 35"/>
                    <a:gd name="T9" fmla="*/ 5 h 39"/>
                    <a:gd name="T10" fmla="*/ 5 w 35"/>
                    <a:gd name="T11" fmla="*/ 10 h 39"/>
                    <a:gd name="T12" fmla="*/ 5 w 35"/>
                    <a:gd name="T13" fmla="*/ 15 h 39"/>
                    <a:gd name="T14" fmla="*/ 0 w 35"/>
                    <a:gd name="T15" fmla="*/ 15 h 39"/>
                    <a:gd name="T16" fmla="*/ 0 w 35"/>
                    <a:gd name="T17" fmla="*/ 19 h 39"/>
                    <a:gd name="T18" fmla="*/ 0 w 35"/>
                    <a:gd name="T19" fmla="*/ 24 h 39"/>
                    <a:gd name="T20" fmla="*/ 5 w 35"/>
                    <a:gd name="T21" fmla="*/ 24 h 39"/>
                    <a:gd name="T22" fmla="*/ 5 w 35"/>
                    <a:gd name="T23" fmla="*/ 29 h 39"/>
                    <a:gd name="T24" fmla="*/ 5 w 35"/>
                    <a:gd name="T25" fmla="*/ 29 h 39"/>
                    <a:gd name="T26" fmla="*/ 10 w 35"/>
                    <a:gd name="T27" fmla="*/ 34 h 39"/>
                    <a:gd name="T28" fmla="*/ 15 w 35"/>
                    <a:gd name="T29" fmla="*/ 34 h 39"/>
                    <a:gd name="T30" fmla="*/ 15 w 35"/>
                    <a:gd name="T31" fmla="*/ 34 h 39"/>
                    <a:gd name="T32" fmla="*/ 20 w 35"/>
                    <a:gd name="T33" fmla="*/ 39 h 39"/>
                    <a:gd name="T34" fmla="*/ 25 w 35"/>
                    <a:gd name="T35" fmla="*/ 34 h 39"/>
                    <a:gd name="T36" fmla="*/ 25 w 35"/>
                    <a:gd name="T37" fmla="*/ 34 h 39"/>
                    <a:gd name="T38" fmla="*/ 30 w 35"/>
                    <a:gd name="T39" fmla="*/ 34 h 39"/>
                    <a:gd name="T40" fmla="*/ 30 w 35"/>
                    <a:gd name="T41" fmla="*/ 29 h 39"/>
                    <a:gd name="T42" fmla="*/ 35 w 35"/>
                    <a:gd name="T43" fmla="*/ 29 h 39"/>
                    <a:gd name="T44" fmla="*/ 35 w 35"/>
                    <a:gd name="T45" fmla="*/ 24 h 39"/>
                    <a:gd name="T46" fmla="*/ 35 w 35"/>
                    <a:gd name="T47" fmla="*/ 24 h 39"/>
                    <a:gd name="T48" fmla="*/ 35 w 35"/>
                    <a:gd name="T49" fmla="*/ 19 h 39"/>
                    <a:gd name="T50" fmla="*/ 35 w 35"/>
                    <a:gd name="T51" fmla="*/ 15 h 39"/>
                    <a:gd name="T52" fmla="*/ 35 w 35"/>
                    <a:gd name="T53" fmla="*/ 15 h 39"/>
                    <a:gd name="T54" fmla="*/ 35 w 35"/>
                    <a:gd name="T55" fmla="*/ 10 h 39"/>
                    <a:gd name="T56" fmla="*/ 30 w 35"/>
                    <a:gd name="T57" fmla="*/ 5 h 39"/>
                    <a:gd name="T58" fmla="*/ 30 w 35"/>
                    <a:gd name="T59" fmla="*/ 5 h 39"/>
                    <a:gd name="T60" fmla="*/ 25 w 35"/>
                    <a:gd name="T61" fmla="*/ 5 h 39"/>
                    <a:gd name="T62" fmla="*/ 25 w 35"/>
                    <a:gd name="T63" fmla="*/ 0 h 39"/>
                    <a:gd name="T64" fmla="*/ 20 w 35"/>
                    <a:gd name="T65" fmla="*/ 0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9"/>
                    <a:gd name="T101" fmla="*/ 35 w 35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9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20" y="39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0" y="29"/>
                      </a:lnTo>
                      <a:lnTo>
                        <a:pt x="35" y="29"/>
                      </a:lnTo>
                      <a:lnTo>
                        <a:pt x="35" y="24"/>
                      </a:lnTo>
                      <a:lnTo>
                        <a:pt x="35" y="19"/>
                      </a:lnTo>
                      <a:lnTo>
                        <a:pt x="35" y="15"/>
                      </a:lnTo>
                      <a:lnTo>
                        <a:pt x="35" y="10"/>
                      </a:lnTo>
                      <a:lnTo>
                        <a:pt x="30" y="5"/>
                      </a:lnTo>
                      <a:lnTo>
                        <a:pt x="25" y="5"/>
                      </a:lnTo>
                      <a:lnTo>
                        <a:pt x="25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75" name="Freeform 30">
                  <a:extLst>
                    <a:ext uri="{FF2B5EF4-FFF2-40B4-BE49-F238E27FC236}">
                      <a16:creationId xmlns:a16="http://schemas.microsoft.com/office/drawing/2014/main" id="{EE2EFC7E-37B8-42D8-BACC-8C05A96DB8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5" y="3540"/>
                  <a:ext cx="35" cy="39"/>
                </a:xfrm>
                <a:custGeom>
                  <a:avLst/>
                  <a:gdLst>
                    <a:gd name="T0" fmla="*/ 20 w 35"/>
                    <a:gd name="T1" fmla="*/ 0 h 39"/>
                    <a:gd name="T2" fmla="*/ 15 w 35"/>
                    <a:gd name="T3" fmla="*/ 0 h 39"/>
                    <a:gd name="T4" fmla="*/ 15 w 35"/>
                    <a:gd name="T5" fmla="*/ 5 h 39"/>
                    <a:gd name="T6" fmla="*/ 10 w 35"/>
                    <a:gd name="T7" fmla="*/ 5 h 39"/>
                    <a:gd name="T8" fmla="*/ 5 w 35"/>
                    <a:gd name="T9" fmla="*/ 5 h 39"/>
                    <a:gd name="T10" fmla="*/ 5 w 35"/>
                    <a:gd name="T11" fmla="*/ 10 h 39"/>
                    <a:gd name="T12" fmla="*/ 5 w 35"/>
                    <a:gd name="T13" fmla="*/ 15 h 39"/>
                    <a:gd name="T14" fmla="*/ 0 w 35"/>
                    <a:gd name="T15" fmla="*/ 15 h 39"/>
                    <a:gd name="T16" fmla="*/ 0 w 35"/>
                    <a:gd name="T17" fmla="*/ 19 h 39"/>
                    <a:gd name="T18" fmla="*/ 0 w 35"/>
                    <a:gd name="T19" fmla="*/ 24 h 39"/>
                    <a:gd name="T20" fmla="*/ 5 w 35"/>
                    <a:gd name="T21" fmla="*/ 24 h 39"/>
                    <a:gd name="T22" fmla="*/ 5 w 35"/>
                    <a:gd name="T23" fmla="*/ 29 h 39"/>
                    <a:gd name="T24" fmla="*/ 5 w 35"/>
                    <a:gd name="T25" fmla="*/ 29 h 39"/>
                    <a:gd name="T26" fmla="*/ 10 w 35"/>
                    <a:gd name="T27" fmla="*/ 34 h 39"/>
                    <a:gd name="T28" fmla="*/ 15 w 35"/>
                    <a:gd name="T29" fmla="*/ 34 h 39"/>
                    <a:gd name="T30" fmla="*/ 15 w 35"/>
                    <a:gd name="T31" fmla="*/ 34 h 39"/>
                    <a:gd name="T32" fmla="*/ 20 w 35"/>
                    <a:gd name="T33" fmla="*/ 39 h 39"/>
                    <a:gd name="T34" fmla="*/ 25 w 35"/>
                    <a:gd name="T35" fmla="*/ 34 h 39"/>
                    <a:gd name="T36" fmla="*/ 25 w 35"/>
                    <a:gd name="T37" fmla="*/ 34 h 39"/>
                    <a:gd name="T38" fmla="*/ 30 w 35"/>
                    <a:gd name="T39" fmla="*/ 34 h 39"/>
                    <a:gd name="T40" fmla="*/ 30 w 35"/>
                    <a:gd name="T41" fmla="*/ 29 h 39"/>
                    <a:gd name="T42" fmla="*/ 35 w 35"/>
                    <a:gd name="T43" fmla="*/ 29 h 39"/>
                    <a:gd name="T44" fmla="*/ 35 w 35"/>
                    <a:gd name="T45" fmla="*/ 24 h 39"/>
                    <a:gd name="T46" fmla="*/ 35 w 35"/>
                    <a:gd name="T47" fmla="*/ 24 h 39"/>
                    <a:gd name="T48" fmla="*/ 35 w 35"/>
                    <a:gd name="T49" fmla="*/ 19 h 39"/>
                    <a:gd name="T50" fmla="*/ 35 w 35"/>
                    <a:gd name="T51" fmla="*/ 15 h 39"/>
                    <a:gd name="T52" fmla="*/ 35 w 35"/>
                    <a:gd name="T53" fmla="*/ 15 h 39"/>
                    <a:gd name="T54" fmla="*/ 35 w 35"/>
                    <a:gd name="T55" fmla="*/ 10 h 39"/>
                    <a:gd name="T56" fmla="*/ 30 w 35"/>
                    <a:gd name="T57" fmla="*/ 5 h 39"/>
                    <a:gd name="T58" fmla="*/ 30 w 35"/>
                    <a:gd name="T59" fmla="*/ 5 h 39"/>
                    <a:gd name="T60" fmla="*/ 25 w 35"/>
                    <a:gd name="T61" fmla="*/ 5 h 39"/>
                    <a:gd name="T62" fmla="*/ 25 w 35"/>
                    <a:gd name="T63" fmla="*/ 0 h 39"/>
                    <a:gd name="T64" fmla="*/ 20 w 35"/>
                    <a:gd name="T65" fmla="*/ 0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9"/>
                    <a:gd name="T101" fmla="*/ 35 w 35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9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20" y="39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0" y="29"/>
                      </a:lnTo>
                      <a:lnTo>
                        <a:pt x="35" y="29"/>
                      </a:lnTo>
                      <a:lnTo>
                        <a:pt x="35" y="24"/>
                      </a:lnTo>
                      <a:lnTo>
                        <a:pt x="35" y="19"/>
                      </a:lnTo>
                      <a:lnTo>
                        <a:pt x="35" y="15"/>
                      </a:lnTo>
                      <a:lnTo>
                        <a:pt x="35" y="10"/>
                      </a:lnTo>
                      <a:lnTo>
                        <a:pt x="30" y="5"/>
                      </a:lnTo>
                      <a:lnTo>
                        <a:pt x="25" y="5"/>
                      </a:lnTo>
                      <a:lnTo>
                        <a:pt x="25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76" name="Freeform 31">
                  <a:extLst>
                    <a:ext uri="{FF2B5EF4-FFF2-40B4-BE49-F238E27FC236}">
                      <a16:creationId xmlns:a16="http://schemas.microsoft.com/office/drawing/2014/main" id="{84B33019-B29D-443D-9C33-D4A943F6F6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4" y="2379"/>
                  <a:ext cx="35" cy="38"/>
                </a:xfrm>
                <a:custGeom>
                  <a:avLst/>
                  <a:gdLst>
                    <a:gd name="T0" fmla="*/ 15 w 35"/>
                    <a:gd name="T1" fmla="*/ 0 h 38"/>
                    <a:gd name="T2" fmla="*/ 15 w 35"/>
                    <a:gd name="T3" fmla="*/ 0 h 38"/>
                    <a:gd name="T4" fmla="*/ 10 w 35"/>
                    <a:gd name="T5" fmla="*/ 4 h 38"/>
                    <a:gd name="T6" fmla="*/ 5 w 35"/>
                    <a:gd name="T7" fmla="*/ 4 h 38"/>
                    <a:gd name="T8" fmla="*/ 5 w 35"/>
                    <a:gd name="T9" fmla="*/ 4 h 38"/>
                    <a:gd name="T10" fmla="*/ 0 w 35"/>
                    <a:gd name="T11" fmla="*/ 9 h 38"/>
                    <a:gd name="T12" fmla="*/ 0 w 35"/>
                    <a:gd name="T13" fmla="*/ 14 h 38"/>
                    <a:gd name="T14" fmla="*/ 0 w 35"/>
                    <a:gd name="T15" fmla="*/ 14 h 38"/>
                    <a:gd name="T16" fmla="*/ 0 w 35"/>
                    <a:gd name="T17" fmla="*/ 19 h 38"/>
                    <a:gd name="T18" fmla="*/ 0 w 35"/>
                    <a:gd name="T19" fmla="*/ 24 h 38"/>
                    <a:gd name="T20" fmla="*/ 0 w 35"/>
                    <a:gd name="T21" fmla="*/ 24 h 38"/>
                    <a:gd name="T22" fmla="*/ 0 w 35"/>
                    <a:gd name="T23" fmla="*/ 29 h 38"/>
                    <a:gd name="T24" fmla="*/ 5 w 35"/>
                    <a:gd name="T25" fmla="*/ 33 h 38"/>
                    <a:gd name="T26" fmla="*/ 5 w 35"/>
                    <a:gd name="T27" fmla="*/ 33 h 38"/>
                    <a:gd name="T28" fmla="*/ 10 w 35"/>
                    <a:gd name="T29" fmla="*/ 33 h 38"/>
                    <a:gd name="T30" fmla="*/ 15 w 35"/>
                    <a:gd name="T31" fmla="*/ 38 h 38"/>
                    <a:gd name="T32" fmla="*/ 15 w 35"/>
                    <a:gd name="T33" fmla="*/ 38 h 38"/>
                    <a:gd name="T34" fmla="*/ 20 w 35"/>
                    <a:gd name="T35" fmla="*/ 38 h 38"/>
                    <a:gd name="T36" fmla="*/ 25 w 35"/>
                    <a:gd name="T37" fmla="*/ 33 h 38"/>
                    <a:gd name="T38" fmla="*/ 25 w 35"/>
                    <a:gd name="T39" fmla="*/ 33 h 38"/>
                    <a:gd name="T40" fmla="*/ 30 w 35"/>
                    <a:gd name="T41" fmla="*/ 33 h 38"/>
                    <a:gd name="T42" fmla="*/ 30 w 35"/>
                    <a:gd name="T43" fmla="*/ 29 h 38"/>
                    <a:gd name="T44" fmla="*/ 35 w 35"/>
                    <a:gd name="T45" fmla="*/ 24 h 38"/>
                    <a:gd name="T46" fmla="*/ 35 w 35"/>
                    <a:gd name="T47" fmla="*/ 24 h 38"/>
                    <a:gd name="T48" fmla="*/ 35 w 35"/>
                    <a:gd name="T49" fmla="*/ 19 h 38"/>
                    <a:gd name="T50" fmla="*/ 35 w 35"/>
                    <a:gd name="T51" fmla="*/ 14 h 38"/>
                    <a:gd name="T52" fmla="*/ 35 w 35"/>
                    <a:gd name="T53" fmla="*/ 14 h 38"/>
                    <a:gd name="T54" fmla="*/ 30 w 35"/>
                    <a:gd name="T55" fmla="*/ 9 h 38"/>
                    <a:gd name="T56" fmla="*/ 30 w 35"/>
                    <a:gd name="T57" fmla="*/ 4 h 38"/>
                    <a:gd name="T58" fmla="*/ 25 w 35"/>
                    <a:gd name="T59" fmla="*/ 4 h 38"/>
                    <a:gd name="T60" fmla="*/ 25 w 35"/>
                    <a:gd name="T61" fmla="*/ 4 h 38"/>
                    <a:gd name="T62" fmla="*/ 20 w 35"/>
                    <a:gd name="T63" fmla="*/ 0 h 38"/>
                    <a:gd name="T64" fmla="*/ 15 w 35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8"/>
                    <a:gd name="T101" fmla="*/ 35 w 35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8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5" y="33"/>
                      </a:lnTo>
                      <a:lnTo>
                        <a:pt x="10" y="33"/>
                      </a:lnTo>
                      <a:lnTo>
                        <a:pt x="15" y="38"/>
                      </a:lnTo>
                      <a:lnTo>
                        <a:pt x="20" y="38"/>
                      </a:lnTo>
                      <a:lnTo>
                        <a:pt x="25" y="33"/>
                      </a:lnTo>
                      <a:lnTo>
                        <a:pt x="30" y="33"/>
                      </a:lnTo>
                      <a:lnTo>
                        <a:pt x="30" y="29"/>
                      </a:lnTo>
                      <a:lnTo>
                        <a:pt x="35" y="24"/>
                      </a:lnTo>
                      <a:lnTo>
                        <a:pt x="35" y="19"/>
                      </a:lnTo>
                      <a:lnTo>
                        <a:pt x="35" y="14"/>
                      </a:lnTo>
                      <a:lnTo>
                        <a:pt x="30" y="9"/>
                      </a:lnTo>
                      <a:lnTo>
                        <a:pt x="30" y="4"/>
                      </a:lnTo>
                      <a:lnTo>
                        <a:pt x="25" y="4"/>
                      </a:lnTo>
                      <a:lnTo>
                        <a:pt x="2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77" name="Freeform 32">
                  <a:extLst>
                    <a:ext uri="{FF2B5EF4-FFF2-40B4-BE49-F238E27FC236}">
                      <a16:creationId xmlns:a16="http://schemas.microsoft.com/office/drawing/2014/main" id="{70D3382D-D446-488E-8F52-F03C87A67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4" y="2379"/>
                  <a:ext cx="35" cy="38"/>
                </a:xfrm>
                <a:custGeom>
                  <a:avLst/>
                  <a:gdLst>
                    <a:gd name="T0" fmla="*/ 15 w 35"/>
                    <a:gd name="T1" fmla="*/ 0 h 38"/>
                    <a:gd name="T2" fmla="*/ 15 w 35"/>
                    <a:gd name="T3" fmla="*/ 0 h 38"/>
                    <a:gd name="T4" fmla="*/ 10 w 35"/>
                    <a:gd name="T5" fmla="*/ 4 h 38"/>
                    <a:gd name="T6" fmla="*/ 5 w 35"/>
                    <a:gd name="T7" fmla="*/ 4 h 38"/>
                    <a:gd name="T8" fmla="*/ 5 w 35"/>
                    <a:gd name="T9" fmla="*/ 4 h 38"/>
                    <a:gd name="T10" fmla="*/ 0 w 35"/>
                    <a:gd name="T11" fmla="*/ 9 h 38"/>
                    <a:gd name="T12" fmla="*/ 0 w 35"/>
                    <a:gd name="T13" fmla="*/ 14 h 38"/>
                    <a:gd name="T14" fmla="*/ 0 w 35"/>
                    <a:gd name="T15" fmla="*/ 14 h 38"/>
                    <a:gd name="T16" fmla="*/ 0 w 35"/>
                    <a:gd name="T17" fmla="*/ 19 h 38"/>
                    <a:gd name="T18" fmla="*/ 0 w 35"/>
                    <a:gd name="T19" fmla="*/ 24 h 38"/>
                    <a:gd name="T20" fmla="*/ 0 w 35"/>
                    <a:gd name="T21" fmla="*/ 24 h 38"/>
                    <a:gd name="T22" fmla="*/ 0 w 35"/>
                    <a:gd name="T23" fmla="*/ 29 h 38"/>
                    <a:gd name="T24" fmla="*/ 5 w 35"/>
                    <a:gd name="T25" fmla="*/ 33 h 38"/>
                    <a:gd name="T26" fmla="*/ 5 w 35"/>
                    <a:gd name="T27" fmla="*/ 33 h 38"/>
                    <a:gd name="T28" fmla="*/ 10 w 35"/>
                    <a:gd name="T29" fmla="*/ 33 h 38"/>
                    <a:gd name="T30" fmla="*/ 15 w 35"/>
                    <a:gd name="T31" fmla="*/ 38 h 38"/>
                    <a:gd name="T32" fmla="*/ 15 w 35"/>
                    <a:gd name="T33" fmla="*/ 38 h 38"/>
                    <a:gd name="T34" fmla="*/ 20 w 35"/>
                    <a:gd name="T35" fmla="*/ 38 h 38"/>
                    <a:gd name="T36" fmla="*/ 25 w 35"/>
                    <a:gd name="T37" fmla="*/ 33 h 38"/>
                    <a:gd name="T38" fmla="*/ 25 w 35"/>
                    <a:gd name="T39" fmla="*/ 33 h 38"/>
                    <a:gd name="T40" fmla="*/ 30 w 35"/>
                    <a:gd name="T41" fmla="*/ 33 h 38"/>
                    <a:gd name="T42" fmla="*/ 30 w 35"/>
                    <a:gd name="T43" fmla="*/ 29 h 38"/>
                    <a:gd name="T44" fmla="*/ 35 w 35"/>
                    <a:gd name="T45" fmla="*/ 24 h 38"/>
                    <a:gd name="T46" fmla="*/ 35 w 35"/>
                    <a:gd name="T47" fmla="*/ 24 h 38"/>
                    <a:gd name="T48" fmla="*/ 35 w 35"/>
                    <a:gd name="T49" fmla="*/ 19 h 38"/>
                    <a:gd name="T50" fmla="*/ 35 w 35"/>
                    <a:gd name="T51" fmla="*/ 14 h 38"/>
                    <a:gd name="T52" fmla="*/ 35 w 35"/>
                    <a:gd name="T53" fmla="*/ 14 h 38"/>
                    <a:gd name="T54" fmla="*/ 30 w 35"/>
                    <a:gd name="T55" fmla="*/ 9 h 38"/>
                    <a:gd name="T56" fmla="*/ 30 w 35"/>
                    <a:gd name="T57" fmla="*/ 4 h 38"/>
                    <a:gd name="T58" fmla="*/ 25 w 35"/>
                    <a:gd name="T59" fmla="*/ 4 h 38"/>
                    <a:gd name="T60" fmla="*/ 25 w 35"/>
                    <a:gd name="T61" fmla="*/ 4 h 38"/>
                    <a:gd name="T62" fmla="*/ 20 w 35"/>
                    <a:gd name="T63" fmla="*/ 0 h 38"/>
                    <a:gd name="T64" fmla="*/ 15 w 35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8"/>
                    <a:gd name="T101" fmla="*/ 35 w 35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8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5" y="33"/>
                      </a:lnTo>
                      <a:lnTo>
                        <a:pt x="10" y="33"/>
                      </a:lnTo>
                      <a:lnTo>
                        <a:pt x="15" y="38"/>
                      </a:lnTo>
                      <a:lnTo>
                        <a:pt x="20" y="38"/>
                      </a:lnTo>
                      <a:lnTo>
                        <a:pt x="25" y="33"/>
                      </a:lnTo>
                      <a:lnTo>
                        <a:pt x="30" y="33"/>
                      </a:lnTo>
                      <a:lnTo>
                        <a:pt x="30" y="29"/>
                      </a:lnTo>
                      <a:lnTo>
                        <a:pt x="35" y="24"/>
                      </a:lnTo>
                      <a:lnTo>
                        <a:pt x="35" y="19"/>
                      </a:lnTo>
                      <a:lnTo>
                        <a:pt x="35" y="14"/>
                      </a:lnTo>
                      <a:lnTo>
                        <a:pt x="30" y="9"/>
                      </a:lnTo>
                      <a:lnTo>
                        <a:pt x="30" y="4"/>
                      </a:lnTo>
                      <a:lnTo>
                        <a:pt x="25" y="4"/>
                      </a:lnTo>
                      <a:lnTo>
                        <a:pt x="2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78" name="Freeform 33">
                  <a:extLst>
                    <a:ext uri="{FF2B5EF4-FFF2-40B4-BE49-F238E27FC236}">
                      <a16:creationId xmlns:a16="http://schemas.microsoft.com/office/drawing/2014/main" id="{FE2BF112-2CF5-47DA-81F9-7DF65B70B8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6" y="2238"/>
                  <a:ext cx="34" cy="39"/>
                </a:xfrm>
                <a:custGeom>
                  <a:avLst/>
                  <a:gdLst>
                    <a:gd name="T0" fmla="*/ 20 w 34"/>
                    <a:gd name="T1" fmla="*/ 0 h 39"/>
                    <a:gd name="T2" fmla="*/ 15 w 34"/>
                    <a:gd name="T3" fmla="*/ 5 h 39"/>
                    <a:gd name="T4" fmla="*/ 15 w 34"/>
                    <a:gd name="T5" fmla="*/ 5 h 39"/>
                    <a:gd name="T6" fmla="*/ 10 w 34"/>
                    <a:gd name="T7" fmla="*/ 5 h 39"/>
                    <a:gd name="T8" fmla="*/ 5 w 34"/>
                    <a:gd name="T9" fmla="*/ 5 h 39"/>
                    <a:gd name="T10" fmla="*/ 5 w 34"/>
                    <a:gd name="T11" fmla="*/ 10 h 39"/>
                    <a:gd name="T12" fmla="*/ 5 w 34"/>
                    <a:gd name="T13" fmla="*/ 15 h 39"/>
                    <a:gd name="T14" fmla="*/ 0 w 34"/>
                    <a:gd name="T15" fmla="*/ 15 h 39"/>
                    <a:gd name="T16" fmla="*/ 0 w 34"/>
                    <a:gd name="T17" fmla="*/ 20 h 39"/>
                    <a:gd name="T18" fmla="*/ 0 w 34"/>
                    <a:gd name="T19" fmla="*/ 24 h 39"/>
                    <a:gd name="T20" fmla="*/ 5 w 34"/>
                    <a:gd name="T21" fmla="*/ 24 h 39"/>
                    <a:gd name="T22" fmla="*/ 5 w 34"/>
                    <a:gd name="T23" fmla="*/ 29 h 39"/>
                    <a:gd name="T24" fmla="*/ 5 w 34"/>
                    <a:gd name="T25" fmla="*/ 34 h 39"/>
                    <a:gd name="T26" fmla="*/ 10 w 34"/>
                    <a:gd name="T27" fmla="*/ 34 h 39"/>
                    <a:gd name="T28" fmla="*/ 15 w 34"/>
                    <a:gd name="T29" fmla="*/ 34 h 39"/>
                    <a:gd name="T30" fmla="*/ 15 w 34"/>
                    <a:gd name="T31" fmla="*/ 39 h 39"/>
                    <a:gd name="T32" fmla="*/ 20 w 34"/>
                    <a:gd name="T33" fmla="*/ 39 h 39"/>
                    <a:gd name="T34" fmla="*/ 24 w 34"/>
                    <a:gd name="T35" fmla="*/ 39 h 39"/>
                    <a:gd name="T36" fmla="*/ 24 w 34"/>
                    <a:gd name="T37" fmla="*/ 34 h 39"/>
                    <a:gd name="T38" fmla="*/ 29 w 34"/>
                    <a:gd name="T39" fmla="*/ 34 h 39"/>
                    <a:gd name="T40" fmla="*/ 29 w 34"/>
                    <a:gd name="T41" fmla="*/ 34 h 39"/>
                    <a:gd name="T42" fmla="*/ 34 w 34"/>
                    <a:gd name="T43" fmla="*/ 29 h 39"/>
                    <a:gd name="T44" fmla="*/ 34 w 34"/>
                    <a:gd name="T45" fmla="*/ 24 h 39"/>
                    <a:gd name="T46" fmla="*/ 34 w 34"/>
                    <a:gd name="T47" fmla="*/ 24 h 39"/>
                    <a:gd name="T48" fmla="*/ 34 w 34"/>
                    <a:gd name="T49" fmla="*/ 20 h 39"/>
                    <a:gd name="T50" fmla="*/ 34 w 34"/>
                    <a:gd name="T51" fmla="*/ 15 h 39"/>
                    <a:gd name="T52" fmla="*/ 34 w 34"/>
                    <a:gd name="T53" fmla="*/ 15 h 39"/>
                    <a:gd name="T54" fmla="*/ 34 w 34"/>
                    <a:gd name="T55" fmla="*/ 10 h 39"/>
                    <a:gd name="T56" fmla="*/ 29 w 34"/>
                    <a:gd name="T57" fmla="*/ 5 h 39"/>
                    <a:gd name="T58" fmla="*/ 29 w 34"/>
                    <a:gd name="T59" fmla="*/ 5 h 39"/>
                    <a:gd name="T60" fmla="*/ 24 w 34"/>
                    <a:gd name="T61" fmla="*/ 5 h 39"/>
                    <a:gd name="T62" fmla="*/ 24 w 34"/>
                    <a:gd name="T63" fmla="*/ 5 h 39"/>
                    <a:gd name="T64" fmla="*/ 20 w 34"/>
                    <a:gd name="T65" fmla="*/ 0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9"/>
                    <a:gd name="T101" fmla="*/ 34 w 34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9">
                      <a:moveTo>
                        <a:pt x="20" y="0"/>
                      </a:move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15" y="39"/>
                      </a:lnTo>
                      <a:lnTo>
                        <a:pt x="20" y="39"/>
                      </a:lnTo>
                      <a:lnTo>
                        <a:pt x="24" y="39"/>
                      </a:lnTo>
                      <a:lnTo>
                        <a:pt x="24" y="34"/>
                      </a:lnTo>
                      <a:lnTo>
                        <a:pt x="29" y="34"/>
                      </a:lnTo>
                      <a:lnTo>
                        <a:pt x="34" y="29"/>
                      </a:lnTo>
                      <a:lnTo>
                        <a:pt x="34" y="24"/>
                      </a:lnTo>
                      <a:lnTo>
                        <a:pt x="34" y="20"/>
                      </a:lnTo>
                      <a:lnTo>
                        <a:pt x="34" y="15"/>
                      </a:lnTo>
                      <a:lnTo>
                        <a:pt x="34" y="1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79" name="Freeform 34">
                  <a:extLst>
                    <a:ext uri="{FF2B5EF4-FFF2-40B4-BE49-F238E27FC236}">
                      <a16:creationId xmlns:a16="http://schemas.microsoft.com/office/drawing/2014/main" id="{4BE85BB5-C294-46C7-BF02-0BEFF9CCB0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6" y="2238"/>
                  <a:ext cx="34" cy="39"/>
                </a:xfrm>
                <a:custGeom>
                  <a:avLst/>
                  <a:gdLst>
                    <a:gd name="T0" fmla="*/ 20 w 34"/>
                    <a:gd name="T1" fmla="*/ 0 h 39"/>
                    <a:gd name="T2" fmla="*/ 15 w 34"/>
                    <a:gd name="T3" fmla="*/ 5 h 39"/>
                    <a:gd name="T4" fmla="*/ 15 w 34"/>
                    <a:gd name="T5" fmla="*/ 5 h 39"/>
                    <a:gd name="T6" fmla="*/ 10 w 34"/>
                    <a:gd name="T7" fmla="*/ 5 h 39"/>
                    <a:gd name="T8" fmla="*/ 5 w 34"/>
                    <a:gd name="T9" fmla="*/ 5 h 39"/>
                    <a:gd name="T10" fmla="*/ 5 w 34"/>
                    <a:gd name="T11" fmla="*/ 10 h 39"/>
                    <a:gd name="T12" fmla="*/ 5 w 34"/>
                    <a:gd name="T13" fmla="*/ 15 h 39"/>
                    <a:gd name="T14" fmla="*/ 0 w 34"/>
                    <a:gd name="T15" fmla="*/ 15 h 39"/>
                    <a:gd name="T16" fmla="*/ 0 w 34"/>
                    <a:gd name="T17" fmla="*/ 20 h 39"/>
                    <a:gd name="T18" fmla="*/ 0 w 34"/>
                    <a:gd name="T19" fmla="*/ 24 h 39"/>
                    <a:gd name="T20" fmla="*/ 5 w 34"/>
                    <a:gd name="T21" fmla="*/ 24 h 39"/>
                    <a:gd name="T22" fmla="*/ 5 w 34"/>
                    <a:gd name="T23" fmla="*/ 29 h 39"/>
                    <a:gd name="T24" fmla="*/ 5 w 34"/>
                    <a:gd name="T25" fmla="*/ 34 h 39"/>
                    <a:gd name="T26" fmla="*/ 10 w 34"/>
                    <a:gd name="T27" fmla="*/ 34 h 39"/>
                    <a:gd name="T28" fmla="*/ 15 w 34"/>
                    <a:gd name="T29" fmla="*/ 34 h 39"/>
                    <a:gd name="T30" fmla="*/ 15 w 34"/>
                    <a:gd name="T31" fmla="*/ 39 h 39"/>
                    <a:gd name="T32" fmla="*/ 20 w 34"/>
                    <a:gd name="T33" fmla="*/ 39 h 39"/>
                    <a:gd name="T34" fmla="*/ 24 w 34"/>
                    <a:gd name="T35" fmla="*/ 39 h 39"/>
                    <a:gd name="T36" fmla="*/ 24 w 34"/>
                    <a:gd name="T37" fmla="*/ 34 h 39"/>
                    <a:gd name="T38" fmla="*/ 29 w 34"/>
                    <a:gd name="T39" fmla="*/ 34 h 39"/>
                    <a:gd name="T40" fmla="*/ 29 w 34"/>
                    <a:gd name="T41" fmla="*/ 34 h 39"/>
                    <a:gd name="T42" fmla="*/ 34 w 34"/>
                    <a:gd name="T43" fmla="*/ 29 h 39"/>
                    <a:gd name="T44" fmla="*/ 34 w 34"/>
                    <a:gd name="T45" fmla="*/ 24 h 39"/>
                    <a:gd name="T46" fmla="*/ 34 w 34"/>
                    <a:gd name="T47" fmla="*/ 24 h 39"/>
                    <a:gd name="T48" fmla="*/ 34 w 34"/>
                    <a:gd name="T49" fmla="*/ 20 h 39"/>
                    <a:gd name="T50" fmla="*/ 34 w 34"/>
                    <a:gd name="T51" fmla="*/ 15 h 39"/>
                    <a:gd name="T52" fmla="*/ 34 w 34"/>
                    <a:gd name="T53" fmla="*/ 15 h 39"/>
                    <a:gd name="T54" fmla="*/ 34 w 34"/>
                    <a:gd name="T55" fmla="*/ 10 h 39"/>
                    <a:gd name="T56" fmla="*/ 29 w 34"/>
                    <a:gd name="T57" fmla="*/ 5 h 39"/>
                    <a:gd name="T58" fmla="*/ 29 w 34"/>
                    <a:gd name="T59" fmla="*/ 5 h 39"/>
                    <a:gd name="T60" fmla="*/ 24 w 34"/>
                    <a:gd name="T61" fmla="*/ 5 h 39"/>
                    <a:gd name="T62" fmla="*/ 24 w 34"/>
                    <a:gd name="T63" fmla="*/ 5 h 39"/>
                    <a:gd name="T64" fmla="*/ 20 w 34"/>
                    <a:gd name="T65" fmla="*/ 0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9"/>
                    <a:gd name="T101" fmla="*/ 34 w 34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9">
                      <a:moveTo>
                        <a:pt x="20" y="0"/>
                      </a:move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5" y="34"/>
                      </a:lnTo>
                      <a:lnTo>
                        <a:pt x="15" y="39"/>
                      </a:lnTo>
                      <a:lnTo>
                        <a:pt x="20" y="39"/>
                      </a:lnTo>
                      <a:lnTo>
                        <a:pt x="24" y="39"/>
                      </a:lnTo>
                      <a:lnTo>
                        <a:pt x="24" y="34"/>
                      </a:lnTo>
                      <a:lnTo>
                        <a:pt x="29" y="34"/>
                      </a:lnTo>
                      <a:lnTo>
                        <a:pt x="34" y="29"/>
                      </a:lnTo>
                      <a:lnTo>
                        <a:pt x="34" y="24"/>
                      </a:lnTo>
                      <a:lnTo>
                        <a:pt x="34" y="20"/>
                      </a:lnTo>
                      <a:lnTo>
                        <a:pt x="34" y="15"/>
                      </a:lnTo>
                      <a:lnTo>
                        <a:pt x="34" y="10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80" name="Freeform 35">
                  <a:extLst>
                    <a:ext uri="{FF2B5EF4-FFF2-40B4-BE49-F238E27FC236}">
                      <a16:creationId xmlns:a16="http://schemas.microsoft.com/office/drawing/2014/main" id="{254D40D6-3D0B-43C9-BE25-3F222CF84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3" y="2011"/>
                  <a:ext cx="35" cy="38"/>
                </a:xfrm>
                <a:custGeom>
                  <a:avLst/>
                  <a:gdLst>
                    <a:gd name="T0" fmla="*/ 20 w 35"/>
                    <a:gd name="T1" fmla="*/ 0 h 38"/>
                    <a:gd name="T2" fmla="*/ 15 w 35"/>
                    <a:gd name="T3" fmla="*/ 5 h 38"/>
                    <a:gd name="T4" fmla="*/ 10 w 35"/>
                    <a:gd name="T5" fmla="*/ 5 h 38"/>
                    <a:gd name="T6" fmla="*/ 10 w 35"/>
                    <a:gd name="T7" fmla="*/ 5 h 38"/>
                    <a:gd name="T8" fmla="*/ 5 w 35"/>
                    <a:gd name="T9" fmla="*/ 9 h 38"/>
                    <a:gd name="T10" fmla="*/ 5 w 35"/>
                    <a:gd name="T11" fmla="*/ 9 h 38"/>
                    <a:gd name="T12" fmla="*/ 0 w 35"/>
                    <a:gd name="T13" fmla="*/ 14 h 38"/>
                    <a:gd name="T14" fmla="*/ 0 w 35"/>
                    <a:gd name="T15" fmla="*/ 14 h 38"/>
                    <a:gd name="T16" fmla="*/ 0 w 35"/>
                    <a:gd name="T17" fmla="*/ 19 h 38"/>
                    <a:gd name="T18" fmla="*/ 0 w 35"/>
                    <a:gd name="T19" fmla="*/ 24 h 38"/>
                    <a:gd name="T20" fmla="*/ 0 w 35"/>
                    <a:gd name="T21" fmla="*/ 24 h 38"/>
                    <a:gd name="T22" fmla="*/ 5 w 35"/>
                    <a:gd name="T23" fmla="*/ 29 h 38"/>
                    <a:gd name="T24" fmla="*/ 5 w 35"/>
                    <a:gd name="T25" fmla="*/ 34 h 38"/>
                    <a:gd name="T26" fmla="*/ 10 w 35"/>
                    <a:gd name="T27" fmla="*/ 34 h 38"/>
                    <a:gd name="T28" fmla="*/ 10 w 35"/>
                    <a:gd name="T29" fmla="*/ 34 h 38"/>
                    <a:gd name="T30" fmla="*/ 15 w 35"/>
                    <a:gd name="T31" fmla="*/ 38 h 38"/>
                    <a:gd name="T32" fmla="*/ 20 w 35"/>
                    <a:gd name="T33" fmla="*/ 38 h 38"/>
                    <a:gd name="T34" fmla="*/ 20 w 35"/>
                    <a:gd name="T35" fmla="*/ 38 h 38"/>
                    <a:gd name="T36" fmla="*/ 25 w 35"/>
                    <a:gd name="T37" fmla="*/ 34 h 38"/>
                    <a:gd name="T38" fmla="*/ 30 w 35"/>
                    <a:gd name="T39" fmla="*/ 34 h 38"/>
                    <a:gd name="T40" fmla="*/ 30 w 35"/>
                    <a:gd name="T41" fmla="*/ 34 h 38"/>
                    <a:gd name="T42" fmla="*/ 35 w 35"/>
                    <a:gd name="T43" fmla="*/ 29 h 38"/>
                    <a:gd name="T44" fmla="*/ 35 w 35"/>
                    <a:gd name="T45" fmla="*/ 24 h 38"/>
                    <a:gd name="T46" fmla="*/ 35 w 35"/>
                    <a:gd name="T47" fmla="*/ 24 h 38"/>
                    <a:gd name="T48" fmla="*/ 35 w 35"/>
                    <a:gd name="T49" fmla="*/ 19 h 38"/>
                    <a:gd name="T50" fmla="*/ 35 w 35"/>
                    <a:gd name="T51" fmla="*/ 14 h 38"/>
                    <a:gd name="T52" fmla="*/ 35 w 35"/>
                    <a:gd name="T53" fmla="*/ 14 h 38"/>
                    <a:gd name="T54" fmla="*/ 35 w 35"/>
                    <a:gd name="T55" fmla="*/ 9 h 38"/>
                    <a:gd name="T56" fmla="*/ 30 w 35"/>
                    <a:gd name="T57" fmla="*/ 9 h 38"/>
                    <a:gd name="T58" fmla="*/ 30 w 35"/>
                    <a:gd name="T59" fmla="*/ 5 h 38"/>
                    <a:gd name="T60" fmla="*/ 25 w 35"/>
                    <a:gd name="T61" fmla="*/ 5 h 38"/>
                    <a:gd name="T62" fmla="*/ 20 w 35"/>
                    <a:gd name="T63" fmla="*/ 5 h 38"/>
                    <a:gd name="T64" fmla="*/ 20 w 35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8"/>
                    <a:gd name="T101" fmla="*/ 35 w 35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8">
                      <a:moveTo>
                        <a:pt x="20" y="0"/>
                      </a:move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5" y="38"/>
                      </a:lnTo>
                      <a:lnTo>
                        <a:pt x="20" y="38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5" y="29"/>
                      </a:lnTo>
                      <a:lnTo>
                        <a:pt x="35" y="24"/>
                      </a:lnTo>
                      <a:lnTo>
                        <a:pt x="35" y="19"/>
                      </a:lnTo>
                      <a:lnTo>
                        <a:pt x="35" y="14"/>
                      </a:lnTo>
                      <a:lnTo>
                        <a:pt x="35" y="9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25" y="5"/>
                      </a:lnTo>
                      <a:lnTo>
                        <a:pt x="20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81" name="Freeform 36">
                  <a:extLst>
                    <a:ext uri="{FF2B5EF4-FFF2-40B4-BE49-F238E27FC236}">
                      <a16:creationId xmlns:a16="http://schemas.microsoft.com/office/drawing/2014/main" id="{E06FFCD8-7FA1-41D7-984C-EBF610888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3" y="2011"/>
                  <a:ext cx="35" cy="38"/>
                </a:xfrm>
                <a:custGeom>
                  <a:avLst/>
                  <a:gdLst>
                    <a:gd name="T0" fmla="*/ 20 w 35"/>
                    <a:gd name="T1" fmla="*/ 0 h 38"/>
                    <a:gd name="T2" fmla="*/ 15 w 35"/>
                    <a:gd name="T3" fmla="*/ 5 h 38"/>
                    <a:gd name="T4" fmla="*/ 10 w 35"/>
                    <a:gd name="T5" fmla="*/ 5 h 38"/>
                    <a:gd name="T6" fmla="*/ 10 w 35"/>
                    <a:gd name="T7" fmla="*/ 5 h 38"/>
                    <a:gd name="T8" fmla="*/ 5 w 35"/>
                    <a:gd name="T9" fmla="*/ 9 h 38"/>
                    <a:gd name="T10" fmla="*/ 5 w 35"/>
                    <a:gd name="T11" fmla="*/ 9 h 38"/>
                    <a:gd name="T12" fmla="*/ 0 w 35"/>
                    <a:gd name="T13" fmla="*/ 14 h 38"/>
                    <a:gd name="T14" fmla="*/ 0 w 35"/>
                    <a:gd name="T15" fmla="*/ 14 h 38"/>
                    <a:gd name="T16" fmla="*/ 0 w 35"/>
                    <a:gd name="T17" fmla="*/ 19 h 38"/>
                    <a:gd name="T18" fmla="*/ 0 w 35"/>
                    <a:gd name="T19" fmla="*/ 24 h 38"/>
                    <a:gd name="T20" fmla="*/ 0 w 35"/>
                    <a:gd name="T21" fmla="*/ 24 h 38"/>
                    <a:gd name="T22" fmla="*/ 5 w 35"/>
                    <a:gd name="T23" fmla="*/ 29 h 38"/>
                    <a:gd name="T24" fmla="*/ 5 w 35"/>
                    <a:gd name="T25" fmla="*/ 34 h 38"/>
                    <a:gd name="T26" fmla="*/ 10 w 35"/>
                    <a:gd name="T27" fmla="*/ 34 h 38"/>
                    <a:gd name="T28" fmla="*/ 10 w 35"/>
                    <a:gd name="T29" fmla="*/ 34 h 38"/>
                    <a:gd name="T30" fmla="*/ 15 w 35"/>
                    <a:gd name="T31" fmla="*/ 38 h 38"/>
                    <a:gd name="T32" fmla="*/ 20 w 35"/>
                    <a:gd name="T33" fmla="*/ 38 h 38"/>
                    <a:gd name="T34" fmla="*/ 20 w 35"/>
                    <a:gd name="T35" fmla="*/ 38 h 38"/>
                    <a:gd name="T36" fmla="*/ 25 w 35"/>
                    <a:gd name="T37" fmla="*/ 34 h 38"/>
                    <a:gd name="T38" fmla="*/ 30 w 35"/>
                    <a:gd name="T39" fmla="*/ 34 h 38"/>
                    <a:gd name="T40" fmla="*/ 30 w 35"/>
                    <a:gd name="T41" fmla="*/ 34 h 38"/>
                    <a:gd name="T42" fmla="*/ 35 w 35"/>
                    <a:gd name="T43" fmla="*/ 29 h 38"/>
                    <a:gd name="T44" fmla="*/ 35 w 35"/>
                    <a:gd name="T45" fmla="*/ 24 h 38"/>
                    <a:gd name="T46" fmla="*/ 35 w 35"/>
                    <a:gd name="T47" fmla="*/ 24 h 38"/>
                    <a:gd name="T48" fmla="*/ 35 w 35"/>
                    <a:gd name="T49" fmla="*/ 19 h 38"/>
                    <a:gd name="T50" fmla="*/ 35 w 35"/>
                    <a:gd name="T51" fmla="*/ 14 h 38"/>
                    <a:gd name="T52" fmla="*/ 35 w 35"/>
                    <a:gd name="T53" fmla="*/ 14 h 38"/>
                    <a:gd name="T54" fmla="*/ 35 w 35"/>
                    <a:gd name="T55" fmla="*/ 9 h 38"/>
                    <a:gd name="T56" fmla="*/ 30 w 35"/>
                    <a:gd name="T57" fmla="*/ 9 h 38"/>
                    <a:gd name="T58" fmla="*/ 30 w 35"/>
                    <a:gd name="T59" fmla="*/ 5 h 38"/>
                    <a:gd name="T60" fmla="*/ 25 w 35"/>
                    <a:gd name="T61" fmla="*/ 5 h 38"/>
                    <a:gd name="T62" fmla="*/ 20 w 35"/>
                    <a:gd name="T63" fmla="*/ 5 h 38"/>
                    <a:gd name="T64" fmla="*/ 20 w 35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8"/>
                    <a:gd name="T101" fmla="*/ 35 w 35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8">
                      <a:moveTo>
                        <a:pt x="20" y="0"/>
                      </a:move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5" y="38"/>
                      </a:lnTo>
                      <a:lnTo>
                        <a:pt x="20" y="38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5" y="29"/>
                      </a:lnTo>
                      <a:lnTo>
                        <a:pt x="35" y="24"/>
                      </a:lnTo>
                      <a:lnTo>
                        <a:pt x="35" y="19"/>
                      </a:lnTo>
                      <a:lnTo>
                        <a:pt x="35" y="14"/>
                      </a:lnTo>
                      <a:lnTo>
                        <a:pt x="35" y="9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25" y="5"/>
                      </a:lnTo>
                      <a:lnTo>
                        <a:pt x="20" y="5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82" name="Freeform 37">
                  <a:extLst>
                    <a:ext uri="{FF2B5EF4-FFF2-40B4-BE49-F238E27FC236}">
                      <a16:creationId xmlns:a16="http://schemas.microsoft.com/office/drawing/2014/main" id="{D3CC5C46-B790-4491-AB46-572BDADC9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9" y="1977"/>
                  <a:ext cx="34" cy="34"/>
                </a:xfrm>
                <a:custGeom>
                  <a:avLst/>
                  <a:gdLst>
                    <a:gd name="T0" fmla="*/ 14 w 34"/>
                    <a:gd name="T1" fmla="*/ 0 h 34"/>
                    <a:gd name="T2" fmla="*/ 14 w 34"/>
                    <a:gd name="T3" fmla="*/ 0 h 34"/>
                    <a:gd name="T4" fmla="*/ 10 w 34"/>
                    <a:gd name="T5" fmla="*/ 5 h 34"/>
                    <a:gd name="T6" fmla="*/ 5 w 34"/>
                    <a:gd name="T7" fmla="*/ 5 h 34"/>
                    <a:gd name="T8" fmla="*/ 5 w 34"/>
                    <a:gd name="T9" fmla="*/ 5 h 34"/>
                    <a:gd name="T10" fmla="*/ 0 w 34"/>
                    <a:gd name="T11" fmla="*/ 9 h 34"/>
                    <a:gd name="T12" fmla="*/ 0 w 34"/>
                    <a:gd name="T13" fmla="*/ 14 h 34"/>
                    <a:gd name="T14" fmla="*/ 0 w 34"/>
                    <a:gd name="T15" fmla="*/ 14 h 34"/>
                    <a:gd name="T16" fmla="*/ 0 w 34"/>
                    <a:gd name="T17" fmla="*/ 19 h 34"/>
                    <a:gd name="T18" fmla="*/ 0 w 34"/>
                    <a:gd name="T19" fmla="*/ 24 h 34"/>
                    <a:gd name="T20" fmla="*/ 0 w 34"/>
                    <a:gd name="T21" fmla="*/ 24 h 34"/>
                    <a:gd name="T22" fmla="*/ 0 w 34"/>
                    <a:gd name="T23" fmla="*/ 29 h 34"/>
                    <a:gd name="T24" fmla="*/ 5 w 34"/>
                    <a:gd name="T25" fmla="*/ 29 h 34"/>
                    <a:gd name="T26" fmla="*/ 5 w 34"/>
                    <a:gd name="T27" fmla="*/ 34 h 34"/>
                    <a:gd name="T28" fmla="*/ 10 w 34"/>
                    <a:gd name="T29" fmla="*/ 34 h 34"/>
                    <a:gd name="T30" fmla="*/ 14 w 34"/>
                    <a:gd name="T31" fmla="*/ 34 h 34"/>
                    <a:gd name="T32" fmla="*/ 14 w 34"/>
                    <a:gd name="T33" fmla="*/ 34 h 34"/>
                    <a:gd name="T34" fmla="*/ 19 w 34"/>
                    <a:gd name="T35" fmla="*/ 34 h 34"/>
                    <a:gd name="T36" fmla="*/ 24 w 34"/>
                    <a:gd name="T37" fmla="*/ 34 h 34"/>
                    <a:gd name="T38" fmla="*/ 24 w 34"/>
                    <a:gd name="T39" fmla="*/ 34 h 34"/>
                    <a:gd name="T40" fmla="*/ 29 w 34"/>
                    <a:gd name="T41" fmla="*/ 29 h 34"/>
                    <a:gd name="T42" fmla="*/ 29 w 34"/>
                    <a:gd name="T43" fmla="*/ 29 h 34"/>
                    <a:gd name="T44" fmla="*/ 34 w 34"/>
                    <a:gd name="T45" fmla="*/ 24 h 34"/>
                    <a:gd name="T46" fmla="*/ 34 w 34"/>
                    <a:gd name="T47" fmla="*/ 24 h 34"/>
                    <a:gd name="T48" fmla="*/ 34 w 34"/>
                    <a:gd name="T49" fmla="*/ 19 h 34"/>
                    <a:gd name="T50" fmla="*/ 34 w 34"/>
                    <a:gd name="T51" fmla="*/ 14 h 34"/>
                    <a:gd name="T52" fmla="*/ 34 w 34"/>
                    <a:gd name="T53" fmla="*/ 14 h 34"/>
                    <a:gd name="T54" fmla="*/ 29 w 34"/>
                    <a:gd name="T55" fmla="*/ 9 h 34"/>
                    <a:gd name="T56" fmla="*/ 29 w 34"/>
                    <a:gd name="T57" fmla="*/ 5 h 34"/>
                    <a:gd name="T58" fmla="*/ 24 w 34"/>
                    <a:gd name="T59" fmla="*/ 5 h 34"/>
                    <a:gd name="T60" fmla="*/ 24 w 34"/>
                    <a:gd name="T61" fmla="*/ 5 h 34"/>
                    <a:gd name="T62" fmla="*/ 19 w 34"/>
                    <a:gd name="T63" fmla="*/ 0 h 34"/>
                    <a:gd name="T64" fmla="*/ 14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4" y="34"/>
                      </a:lnTo>
                      <a:lnTo>
                        <a:pt x="19" y="34"/>
                      </a:lnTo>
                      <a:lnTo>
                        <a:pt x="24" y="34"/>
                      </a:lnTo>
                      <a:lnTo>
                        <a:pt x="29" y="29"/>
                      </a:lnTo>
                      <a:lnTo>
                        <a:pt x="34" y="24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29" y="9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19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83" name="Freeform 38">
                  <a:extLst>
                    <a:ext uri="{FF2B5EF4-FFF2-40B4-BE49-F238E27FC236}">
                      <a16:creationId xmlns:a16="http://schemas.microsoft.com/office/drawing/2014/main" id="{F5238CA0-F172-48D2-B07E-B43E00FD3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9" y="1977"/>
                  <a:ext cx="34" cy="34"/>
                </a:xfrm>
                <a:custGeom>
                  <a:avLst/>
                  <a:gdLst>
                    <a:gd name="T0" fmla="*/ 14 w 34"/>
                    <a:gd name="T1" fmla="*/ 0 h 34"/>
                    <a:gd name="T2" fmla="*/ 14 w 34"/>
                    <a:gd name="T3" fmla="*/ 0 h 34"/>
                    <a:gd name="T4" fmla="*/ 10 w 34"/>
                    <a:gd name="T5" fmla="*/ 5 h 34"/>
                    <a:gd name="T6" fmla="*/ 5 w 34"/>
                    <a:gd name="T7" fmla="*/ 5 h 34"/>
                    <a:gd name="T8" fmla="*/ 5 w 34"/>
                    <a:gd name="T9" fmla="*/ 5 h 34"/>
                    <a:gd name="T10" fmla="*/ 0 w 34"/>
                    <a:gd name="T11" fmla="*/ 9 h 34"/>
                    <a:gd name="T12" fmla="*/ 0 w 34"/>
                    <a:gd name="T13" fmla="*/ 14 h 34"/>
                    <a:gd name="T14" fmla="*/ 0 w 34"/>
                    <a:gd name="T15" fmla="*/ 14 h 34"/>
                    <a:gd name="T16" fmla="*/ 0 w 34"/>
                    <a:gd name="T17" fmla="*/ 19 h 34"/>
                    <a:gd name="T18" fmla="*/ 0 w 34"/>
                    <a:gd name="T19" fmla="*/ 24 h 34"/>
                    <a:gd name="T20" fmla="*/ 0 w 34"/>
                    <a:gd name="T21" fmla="*/ 24 h 34"/>
                    <a:gd name="T22" fmla="*/ 0 w 34"/>
                    <a:gd name="T23" fmla="*/ 29 h 34"/>
                    <a:gd name="T24" fmla="*/ 5 w 34"/>
                    <a:gd name="T25" fmla="*/ 29 h 34"/>
                    <a:gd name="T26" fmla="*/ 5 w 34"/>
                    <a:gd name="T27" fmla="*/ 34 h 34"/>
                    <a:gd name="T28" fmla="*/ 10 w 34"/>
                    <a:gd name="T29" fmla="*/ 34 h 34"/>
                    <a:gd name="T30" fmla="*/ 14 w 34"/>
                    <a:gd name="T31" fmla="*/ 34 h 34"/>
                    <a:gd name="T32" fmla="*/ 14 w 34"/>
                    <a:gd name="T33" fmla="*/ 34 h 34"/>
                    <a:gd name="T34" fmla="*/ 19 w 34"/>
                    <a:gd name="T35" fmla="*/ 34 h 34"/>
                    <a:gd name="T36" fmla="*/ 24 w 34"/>
                    <a:gd name="T37" fmla="*/ 34 h 34"/>
                    <a:gd name="T38" fmla="*/ 24 w 34"/>
                    <a:gd name="T39" fmla="*/ 34 h 34"/>
                    <a:gd name="T40" fmla="*/ 29 w 34"/>
                    <a:gd name="T41" fmla="*/ 29 h 34"/>
                    <a:gd name="T42" fmla="*/ 29 w 34"/>
                    <a:gd name="T43" fmla="*/ 29 h 34"/>
                    <a:gd name="T44" fmla="*/ 34 w 34"/>
                    <a:gd name="T45" fmla="*/ 24 h 34"/>
                    <a:gd name="T46" fmla="*/ 34 w 34"/>
                    <a:gd name="T47" fmla="*/ 24 h 34"/>
                    <a:gd name="T48" fmla="*/ 34 w 34"/>
                    <a:gd name="T49" fmla="*/ 19 h 34"/>
                    <a:gd name="T50" fmla="*/ 34 w 34"/>
                    <a:gd name="T51" fmla="*/ 14 h 34"/>
                    <a:gd name="T52" fmla="*/ 34 w 34"/>
                    <a:gd name="T53" fmla="*/ 14 h 34"/>
                    <a:gd name="T54" fmla="*/ 29 w 34"/>
                    <a:gd name="T55" fmla="*/ 9 h 34"/>
                    <a:gd name="T56" fmla="*/ 29 w 34"/>
                    <a:gd name="T57" fmla="*/ 5 h 34"/>
                    <a:gd name="T58" fmla="*/ 24 w 34"/>
                    <a:gd name="T59" fmla="*/ 5 h 34"/>
                    <a:gd name="T60" fmla="*/ 24 w 34"/>
                    <a:gd name="T61" fmla="*/ 5 h 34"/>
                    <a:gd name="T62" fmla="*/ 19 w 34"/>
                    <a:gd name="T63" fmla="*/ 0 h 34"/>
                    <a:gd name="T64" fmla="*/ 14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4" y="34"/>
                      </a:lnTo>
                      <a:lnTo>
                        <a:pt x="19" y="34"/>
                      </a:lnTo>
                      <a:lnTo>
                        <a:pt x="24" y="34"/>
                      </a:lnTo>
                      <a:lnTo>
                        <a:pt x="29" y="29"/>
                      </a:lnTo>
                      <a:lnTo>
                        <a:pt x="34" y="24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29" y="9"/>
                      </a:lnTo>
                      <a:lnTo>
                        <a:pt x="29" y="5"/>
                      </a:lnTo>
                      <a:lnTo>
                        <a:pt x="24" y="5"/>
                      </a:lnTo>
                      <a:lnTo>
                        <a:pt x="19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84" name="Freeform 39">
                  <a:extLst>
                    <a:ext uri="{FF2B5EF4-FFF2-40B4-BE49-F238E27FC236}">
                      <a16:creationId xmlns:a16="http://schemas.microsoft.com/office/drawing/2014/main" id="{EFF2A121-9C5F-4565-8B8F-136A0C6D3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8" y="2074"/>
                  <a:ext cx="34" cy="38"/>
                </a:xfrm>
                <a:custGeom>
                  <a:avLst/>
                  <a:gdLst>
                    <a:gd name="T0" fmla="*/ 19 w 34"/>
                    <a:gd name="T1" fmla="*/ 0 h 38"/>
                    <a:gd name="T2" fmla="*/ 14 w 34"/>
                    <a:gd name="T3" fmla="*/ 4 h 38"/>
                    <a:gd name="T4" fmla="*/ 9 w 34"/>
                    <a:gd name="T5" fmla="*/ 4 h 38"/>
                    <a:gd name="T6" fmla="*/ 9 w 34"/>
                    <a:gd name="T7" fmla="*/ 4 h 38"/>
                    <a:gd name="T8" fmla="*/ 4 w 34"/>
                    <a:gd name="T9" fmla="*/ 9 h 38"/>
                    <a:gd name="T10" fmla="*/ 4 w 34"/>
                    <a:gd name="T11" fmla="*/ 9 h 38"/>
                    <a:gd name="T12" fmla="*/ 0 w 34"/>
                    <a:gd name="T13" fmla="*/ 14 h 38"/>
                    <a:gd name="T14" fmla="*/ 0 w 34"/>
                    <a:gd name="T15" fmla="*/ 14 h 38"/>
                    <a:gd name="T16" fmla="*/ 0 w 34"/>
                    <a:gd name="T17" fmla="*/ 19 h 38"/>
                    <a:gd name="T18" fmla="*/ 0 w 34"/>
                    <a:gd name="T19" fmla="*/ 24 h 38"/>
                    <a:gd name="T20" fmla="*/ 0 w 34"/>
                    <a:gd name="T21" fmla="*/ 24 h 38"/>
                    <a:gd name="T22" fmla="*/ 4 w 34"/>
                    <a:gd name="T23" fmla="*/ 29 h 38"/>
                    <a:gd name="T24" fmla="*/ 4 w 34"/>
                    <a:gd name="T25" fmla="*/ 33 h 38"/>
                    <a:gd name="T26" fmla="*/ 9 w 34"/>
                    <a:gd name="T27" fmla="*/ 33 h 38"/>
                    <a:gd name="T28" fmla="*/ 9 w 34"/>
                    <a:gd name="T29" fmla="*/ 33 h 38"/>
                    <a:gd name="T30" fmla="*/ 14 w 34"/>
                    <a:gd name="T31" fmla="*/ 38 h 38"/>
                    <a:gd name="T32" fmla="*/ 19 w 34"/>
                    <a:gd name="T33" fmla="*/ 38 h 38"/>
                    <a:gd name="T34" fmla="*/ 19 w 34"/>
                    <a:gd name="T35" fmla="*/ 38 h 38"/>
                    <a:gd name="T36" fmla="*/ 24 w 34"/>
                    <a:gd name="T37" fmla="*/ 33 h 38"/>
                    <a:gd name="T38" fmla="*/ 29 w 34"/>
                    <a:gd name="T39" fmla="*/ 33 h 38"/>
                    <a:gd name="T40" fmla="*/ 29 w 34"/>
                    <a:gd name="T41" fmla="*/ 33 h 38"/>
                    <a:gd name="T42" fmla="*/ 34 w 34"/>
                    <a:gd name="T43" fmla="*/ 29 h 38"/>
                    <a:gd name="T44" fmla="*/ 34 w 34"/>
                    <a:gd name="T45" fmla="*/ 24 h 38"/>
                    <a:gd name="T46" fmla="*/ 34 w 34"/>
                    <a:gd name="T47" fmla="*/ 24 h 38"/>
                    <a:gd name="T48" fmla="*/ 34 w 34"/>
                    <a:gd name="T49" fmla="*/ 19 h 38"/>
                    <a:gd name="T50" fmla="*/ 34 w 34"/>
                    <a:gd name="T51" fmla="*/ 14 h 38"/>
                    <a:gd name="T52" fmla="*/ 34 w 34"/>
                    <a:gd name="T53" fmla="*/ 14 h 38"/>
                    <a:gd name="T54" fmla="*/ 34 w 34"/>
                    <a:gd name="T55" fmla="*/ 9 h 38"/>
                    <a:gd name="T56" fmla="*/ 29 w 34"/>
                    <a:gd name="T57" fmla="*/ 9 h 38"/>
                    <a:gd name="T58" fmla="*/ 29 w 34"/>
                    <a:gd name="T59" fmla="*/ 4 h 38"/>
                    <a:gd name="T60" fmla="*/ 24 w 34"/>
                    <a:gd name="T61" fmla="*/ 4 h 38"/>
                    <a:gd name="T62" fmla="*/ 19 w 34"/>
                    <a:gd name="T63" fmla="*/ 4 h 38"/>
                    <a:gd name="T64" fmla="*/ 19 w 34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8"/>
                    <a:gd name="T101" fmla="*/ 34 w 34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8">
                      <a:moveTo>
                        <a:pt x="19" y="0"/>
                      </a:moveTo>
                      <a:lnTo>
                        <a:pt x="14" y="4"/>
                      </a:ln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4" y="29"/>
                      </a:lnTo>
                      <a:lnTo>
                        <a:pt x="4" y="33"/>
                      </a:lnTo>
                      <a:lnTo>
                        <a:pt x="9" y="33"/>
                      </a:lnTo>
                      <a:lnTo>
                        <a:pt x="14" y="38"/>
                      </a:lnTo>
                      <a:lnTo>
                        <a:pt x="19" y="38"/>
                      </a:lnTo>
                      <a:lnTo>
                        <a:pt x="24" y="33"/>
                      </a:lnTo>
                      <a:lnTo>
                        <a:pt x="29" y="33"/>
                      </a:lnTo>
                      <a:lnTo>
                        <a:pt x="34" y="29"/>
                      </a:lnTo>
                      <a:lnTo>
                        <a:pt x="34" y="24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29" y="4"/>
                      </a:lnTo>
                      <a:lnTo>
                        <a:pt x="24" y="4"/>
                      </a:lnTo>
                      <a:lnTo>
                        <a:pt x="19" y="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85" name="Freeform 40">
                  <a:extLst>
                    <a:ext uri="{FF2B5EF4-FFF2-40B4-BE49-F238E27FC236}">
                      <a16:creationId xmlns:a16="http://schemas.microsoft.com/office/drawing/2014/main" id="{E42A1958-644A-40CF-B957-9194F6A6A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8" y="2074"/>
                  <a:ext cx="34" cy="38"/>
                </a:xfrm>
                <a:custGeom>
                  <a:avLst/>
                  <a:gdLst>
                    <a:gd name="T0" fmla="*/ 19 w 34"/>
                    <a:gd name="T1" fmla="*/ 0 h 38"/>
                    <a:gd name="T2" fmla="*/ 14 w 34"/>
                    <a:gd name="T3" fmla="*/ 4 h 38"/>
                    <a:gd name="T4" fmla="*/ 9 w 34"/>
                    <a:gd name="T5" fmla="*/ 4 h 38"/>
                    <a:gd name="T6" fmla="*/ 9 w 34"/>
                    <a:gd name="T7" fmla="*/ 4 h 38"/>
                    <a:gd name="T8" fmla="*/ 4 w 34"/>
                    <a:gd name="T9" fmla="*/ 9 h 38"/>
                    <a:gd name="T10" fmla="*/ 4 w 34"/>
                    <a:gd name="T11" fmla="*/ 9 h 38"/>
                    <a:gd name="T12" fmla="*/ 0 w 34"/>
                    <a:gd name="T13" fmla="*/ 14 h 38"/>
                    <a:gd name="T14" fmla="*/ 0 w 34"/>
                    <a:gd name="T15" fmla="*/ 14 h 38"/>
                    <a:gd name="T16" fmla="*/ 0 w 34"/>
                    <a:gd name="T17" fmla="*/ 19 h 38"/>
                    <a:gd name="T18" fmla="*/ 0 w 34"/>
                    <a:gd name="T19" fmla="*/ 24 h 38"/>
                    <a:gd name="T20" fmla="*/ 0 w 34"/>
                    <a:gd name="T21" fmla="*/ 24 h 38"/>
                    <a:gd name="T22" fmla="*/ 4 w 34"/>
                    <a:gd name="T23" fmla="*/ 29 h 38"/>
                    <a:gd name="T24" fmla="*/ 4 w 34"/>
                    <a:gd name="T25" fmla="*/ 33 h 38"/>
                    <a:gd name="T26" fmla="*/ 9 w 34"/>
                    <a:gd name="T27" fmla="*/ 33 h 38"/>
                    <a:gd name="T28" fmla="*/ 9 w 34"/>
                    <a:gd name="T29" fmla="*/ 33 h 38"/>
                    <a:gd name="T30" fmla="*/ 14 w 34"/>
                    <a:gd name="T31" fmla="*/ 38 h 38"/>
                    <a:gd name="T32" fmla="*/ 19 w 34"/>
                    <a:gd name="T33" fmla="*/ 38 h 38"/>
                    <a:gd name="T34" fmla="*/ 19 w 34"/>
                    <a:gd name="T35" fmla="*/ 38 h 38"/>
                    <a:gd name="T36" fmla="*/ 24 w 34"/>
                    <a:gd name="T37" fmla="*/ 33 h 38"/>
                    <a:gd name="T38" fmla="*/ 29 w 34"/>
                    <a:gd name="T39" fmla="*/ 33 h 38"/>
                    <a:gd name="T40" fmla="*/ 29 w 34"/>
                    <a:gd name="T41" fmla="*/ 33 h 38"/>
                    <a:gd name="T42" fmla="*/ 34 w 34"/>
                    <a:gd name="T43" fmla="*/ 29 h 38"/>
                    <a:gd name="T44" fmla="*/ 34 w 34"/>
                    <a:gd name="T45" fmla="*/ 24 h 38"/>
                    <a:gd name="T46" fmla="*/ 34 w 34"/>
                    <a:gd name="T47" fmla="*/ 24 h 38"/>
                    <a:gd name="T48" fmla="*/ 34 w 34"/>
                    <a:gd name="T49" fmla="*/ 19 h 38"/>
                    <a:gd name="T50" fmla="*/ 34 w 34"/>
                    <a:gd name="T51" fmla="*/ 14 h 38"/>
                    <a:gd name="T52" fmla="*/ 34 w 34"/>
                    <a:gd name="T53" fmla="*/ 14 h 38"/>
                    <a:gd name="T54" fmla="*/ 34 w 34"/>
                    <a:gd name="T55" fmla="*/ 9 h 38"/>
                    <a:gd name="T56" fmla="*/ 29 w 34"/>
                    <a:gd name="T57" fmla="*/ 9 h 38"/>
                    <a:gd name="T58" fmla="*/ 29 w 34"/>
                    <a:gd name="T59" fmla="*/ 4 h 38"/>
                    <a:gd name="T60" fmla="*/ 24 w 34"/>
                    <a:gd name="T61" fmla="*/ 4 h 38"/>
                    <a:gd name="T62" fmla="*/ 19 w 34"/>
                    <a:gd name="T63" fmla="*/ 4 h 38"/>
                    <a:gd name="T64" fmla="*/ 19 w 34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8"/>
                    <a:gd name="T101" fmla="*/ 34 w 34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8">
                      <a:moveTo>
                        <a:pt x="19" y="0"/>
                      </a:moveTo>
                      <a:lnTo>
                        <a:pt x="14" y="4"/>
                      </a:ln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4" y="29"/>
                      </a:lnTo>
                      <a:lnTo>
                        <a:pt x="4" y="33"/>
                      </a:lnTo>
                      <a:lnTo>
                        <a:pt x="9" y="33"/>
                      </a:lnTo>
                      <a:lnTo>
                        <a:pt x="14" y="38"/>
                      </a:lnTo>
                      <a:lnTo>
                        <a:pt x="19" y="38"/>
                      </a:lnTo>
                      <a:lnTo>
                        <a:pt x="24" y="33"/>
                      </a:lnTo>
                      <a:lnTo>
                        <a:pt x="29" y="33"/>
                      </a:lnTo>
                      <a:lnTo>
                        <a:pt x="34" y="29"/>
                      </a:lnTo>
                      <a:lnTo>
                        <a:pt x="34" y="24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29" y="4"/>
                      </a:lnTo>
                      <a:lnTo>
                        <a:pt x="24" y="4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86" name="Freeform 41">
                  <a:extLst>
                    <a:ext uri="{FF2B5EF4-FFF2-40B4-BE49-F238E27FC236}">
                      <a16:creationId xmlns:a16="http://schemas.microsoft.com/office/drawing/2014/main" id="{30000617-1A29-4DEC-8B50-8F01450E1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" y="2277"/>
                  <a:ext cx="34" cy="34"/>
                </a:xfrm>
                <a:custGeom>
                  <a:avLst/>
                  <a:gdLst>
                    <a:gd name="T0" fmla="*/ 14 w 34"/>
                    <a:gd name="T1" fmla="*/ 0 h 34"/>
                    <a:gd name="T2" fmla="*/ 14 w 34"/>
                    <a:gd name="T3" fmla="*/ 0 h 34"/>
                    <a:gd name="T4" fmla="*/ 9 w 34"/>
                    <a:gd name="T5" fmla="*/ 0 h 34"/>
                    <a:gd name="T6" fmla="*/ 9 w 34"/>
                    <a:gd name="T7" fmla="*/ 0 h 34"/>
                    <a:gd name="T8" fmla="*/ 5 w 34"/>
                    <a:gd name="T9" fmla="*/ 5 h 34"/>
                    <a:gd name="T10" fmla="*/ 5 w 34"/>
                    <a:gd name="T11" fmla="*/ 5 h 34"/>
                    <a:gd name="T12" fmla="*/ 0 w 34"/>
                    <a:gd name="T13" fmla="*/ 10 h 34"/>
                    <a:gd name="T14" fmla="*/ 0 w 34"/>
                    <a:gd name="T15" fmla="*/ 10 h 34"/>
                    <a:gd name="T16" fmla="*/ 0 w 34"/>
                    <a:gd name="T17" fmla="*/ 14 h 34"/>
                    <a:gd name="T18" fmla="*/ 0 w 34"/>
                    <a:gd name="T19" fmla="*/ 19 h 34"/>
                    <a:gd name="T20" fmla="*/ 0 w 34"/>
                    <a:gd name="T21" fmla="*/ 24 h 34"/>
                    <a:gd name="T22" fmla="*/ 5 w 34"/>
                    <a:gd name="T23" fmla="*/ 24 h 34"/>
                    <a:gd name="T24" fmla="*/ 5 w 34"/>
                    <a:gd name="T25" fmla="*/ 29 h 34"/>
                    <a:gd name="T26" fmla="*/ 9 w 34"/>
                    <a:gd name="T27" fmla="*/ 29 h 34"/>
                    <a:gd name="T28" fmla="*/ 9 w 34"/>
                    <a:gd name="T29" fmla="*/ 29 h 34"/>
                    <a:gd name="T30" fmla="*/ 14 w 34"/>
                    <a:gd name="T31" fmla="*/ 34 h 34"/>
                    <a:gd name="T32" fmla="*/ 14 w 34"/>
                    <a:gd name="T33" fmla="*/ 34 h 34"/>
                    <a:gd name="T34" fmla="*/ 19 w 34"/>
                    <a:gd name="T35" fmla="*/ 34 h 34"/>
                    <a:gd name="T36" fmla="*/ 24 w 34"/>
                    <a:gd name="T37" fmla="*/ 29 h 34"/>
                    <a:gd name="T38" fmla="*/ 29 w 34"/>
                    <a:gd name="T39" fmla="*/ 29 h 34"/>
                    <a:gd name="T40" fmla="*/ 29 w 34"/>
                    <a:gd name="T41" fmla="*/ 29 h 34"/>
                    <a:gd name="T42" fmla="*/ 29 w 34"/>
                    <a:gd name="T43" fmla="*/ 24 h 34"/>
                    <a:gd name="T44" fmla="*/ 34 w 34"/>
                    <a:gd name="T45" fmla="*/ 24 h 34"/>
                    <a:gd name="T46" fmla="*/ 34 w 34"/>
                    <a:gd name="T47" fmla="*/ 19 h 34"/>
                    <a:gd name="T48" fmla="*/ 34 w 34"/>
                    <a:gd name="T49" fmla="*/ 14 h 34"/>
                    <a:gd name="T50" fmla="*/ 34 w 34"/>
                    <a:gd name="T51" fmla="*/ 10 h 34"/>
                    <a:gd name="T52" fmla="*/ 34 w 34"/>
                    <a:gd name="T53" fmla="*/ 10 h 34"/>
                    <a:gd name="T54" fmla="*/ 29 w 34"/>
                    <a:gd name="T55" fmla="*/ 5 h 34"/>
                    <a:gd name="T56" fmla="*/ 29 w 34"/>
                    <a:gd name="T57" fmla="*/ 5 h 34"/>
                    <a:gd name="T58" fmla="*/ 29 w 34"/>
                    <a:gd name="T59" fmla="*/ 0 h 34"/>
                    <a:gd name="T60" fmla="*/ 24 w 34"/>
                    <a:gd name="T61" fmla="*/ 0 h 34"/>
                    <a:gd name="T62" fmla="*/ 19 w 34"/>
                    <a:gd name="T63" fmla="*/ 0 h 34"/>
                    <a:gd name="T64" fmla="*/ 14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9" y="29"/>
                      </a:lnTo>
                      <a:lnTo>
                        <a:pt x="14" y="34"/>
                      </a:lnTo>
                      <a:lnTo>
                        <a:pt x="19" y="34"/>
                      </a:lnTo>
                      <a:lnTo>
                        <a:pt x="24" y="29"/>
                      </a:lnTo>
                      <a:lnTo>
                        <a:pt x="29" y="29"/>
                      </a:lnTo>
                      <a:lnTo>
                        <a:pt x="29" y="24"/>
                      </a:lnTo>
                      <a:lnTo>
                        <a:pt x="34" y="24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4" y="10"/>
                      </a:lnTo>
                      <a:lnTo>
                        <a:pt x="29" y="5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87" name="Freeform 42">
                  <a:extLst>
                    <a:ext uri="{FF2B5EF4-FFF2-40B4-BE49-F238E27FC236}">
                      <a16:creationId xmlns:a16="http://schemas.microsoft.com/office/drawing/2014/main" id="{AAA53608-1EAA-4206-8109-38861E5CFF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" y="2277"/>
                  <a:ext cx="34" cy="34"/>
                </a:xfrm>
                <a:custGeom>
                  <a:avLst/>
                  <a:gdLst>
                    <a:gd name="T0" fmla="*/ 14 w 34"/>
                    <a:gd name="T1" fmla="*/ 0 h 34"/>
                    <a:gd name="T2" fmla="*/ 14 w 34"/>
                    <a:gd name="T3" fmla="*/ 0 h 34"/>
                    <a:gd name="T4" fmla="*/ 9 w 34"/>
                    <a:gd name="T5" fmla="*/ 0 h 34"/>
                    <a:gd name="T6" fmla="*/ 9 w 34"/>
                    <a:gd name="T7" fmla="*/ 0 h 34"/>
                    <a:gd name="T8" fmla="*/ 5 w 34"/>
                    <a:gd name="T9" fmla="*/ 5 h 34"/>
                    <a:gd name="T10" fmla="*/ 5 w 34"/>
                    <a:gd name="T11" fmla="*/ 5 h 34"/>
                    <a:gd name="T12" fmla="*/ 0 w 34"/>
                    <a:gd name="T13" fmla="*/ 10 h 34"/>
                    <a:gd name="T14" fmla="*/ 0 w 34"/>
                    <a:gd name="T15" fmla="*/ 10 h 34"/>
                    <a:gd name="T16" fmla="*/ 0 w 34"/>
                    <a:gd name="T17" fmla="*/ 14 h 34"/>
                    <a:gd name="T18" fmla="*/ 0 w 34"/>
                    <a:gd name="T19" fmla="*/ 19 h 34"/>
                    <a:gd name="T20" fmla="*/ 0 w 34"/>
                    <a:gd name="T21" fmla="*/ 24 h 34"/>
                    <a:gd name="T22" fmla="*/ 5 w 34"/>
                    <a:gd name="T23" fmla="*/ 24 h 34"/>
                    <a:gd name="T24" fmla="*/ 5 w 34"/>
                    <a:gd name="T25" fmla="*/ 29 h 34"/>
                    <a:gd name="T26" fmla="*/ 9 w 34"/>
                    <a:gd name="T27" fmla="*/ 29 h 34"/>
                    <a:gd name="T28" fmla="*/ 9 w 34"/>
                    <a:gd name="T29" fmla="*/ 29 h 34"/>
                    <a:gd name="T30" fmla="*/ 14 w 34"/>
                    <a:gd name="T31" fmla="*/ 34 h 34"/>
                    <a:gd name="T32" fmla="*/ 14 w 34"/>
                    <a:gd name="T33" fmla="*/ 34 h 34"/>
                    <a:gd name="T34" fmla="*/ 19 w 34"/>
                    <a:gd name="T35" fmla="*/ 34 h 34"/>
                    <a:gd name="T36" fmla="*/ 24 w 34"/>
                    <a:gd name="T37" fmla="*/ 29 h 34"/>
                    <a:gd name="T38" fmla="*/ 29 w 34"/>
                    <a:gd name="T39" fmla="*/ 29 h 34"/>
                    <a:gd name="T40" fmla="*/ 29 w 34"/>
                    <a:gd name="T41" fmla="*/ 29 h 34"/>
                    <a:gd name="T42" fmla="*/ 29 w 34"/>
                    <a:gd name="T43" fmla="*/ 24 h 34"/>
                    <a:gd name="T44" fmla="*/ 34 w 34"/>
                    <a:gd name="T45" fmla="*/ 24 h 34"/>
                    <a:gd name="T46" fmla="*/ 34 w 34"/>
                    <a:gd name="T47" fmla="*/ 19 h 34"/>
                    <a:gd name="T48" fmla="*/ 34 w 34"/>
                    <a:gd name="T49" fmla="*/ 14 h 34"/>
                    <a:gd name="T50" fmla="*/ 34 w 34"/>
                    <a:gd name="T51" fmla="*/ 10 h 34"/>
                    <a:gd name="T52" fmla="*/ 34 w 34"/>
                    <a:gd name="T53" fmla="*/ 10 h 34"/>
                    <a:gd name="T54" fmla="*/ 29 w 34"/>
                    <a:gd name="T55" fmla="*/ 5 h 34"/>
                    <a:gd name="T56" fmla="*/ 29 w 34"/>
                    <a:gd name="T57" fmla="*/ 5 h 34"/>
                    <a:gd name="T58" fmla="*/ 29 w 34"/>
                    <a:gd name="T59" fmla="*/ 0 h 34"/>
                    <a:gd name="T60" fmla="*/ 24 w 34"/>
                    <a:gd name="T61" fmla="*/ 0 h 34"/>
                    <a:gd name="T62" fmla="*/ 19 w 34"/>
                    <a:gd name="T63" fmla="*/ 0 h 34"/>
                    <a:gd name="T64" fmla="*/ 14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9" y="29"/>
                      </a:lnTo>
                      <a:lnTo>
                        <a:pt x="14" y="34"/>
                      </a:lnTo>
                      <a:lnTo>
                        <a:pt x="19" y="34"/>
                      </a:lnTo>
                      <a:lnTo>
                        <a:pt x="24" y="29"/>
                      </a:lnTo>
                      <a:lnTo>
                        <a:pt x="29" y="29"/>
                      </a:lnTo>
                      <a:lnTo>
                        <a:pt x="29" y="24"/>
                      </a:lnTo>
                      <a:lnTo>
                        <a:pt x="34" y="24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4" y="10"/>
                      </a:lnTo>
                      <a:lnTo>
                        <a:pt x="29" y="5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88" name="Freeform 43">
                  <a:extLst>
                    <a:ext uri="{FF2B5EF4-FFF2-40B4-BE49-F238E27FC236}">
                      <a16:creationId xmlns:a16="http://schemas.microsoft.com/office/drawing/2014/main" id="{918E761A-0BC4-4E59-8D4F-27CBC98AE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" y="2175"/>
                  <a:ext cx="35" cy="39"/>
                </a:xfrm>
                <a:custGeom>
                  <a:avLst/>
                  <a:gdLst>
                    <a:gd name="T0" fmla="*/ 15 w 35"/>
                    <a:gd name="T1" fmla="*/ 0 h 39"/>
                    <a:gd name="T2" fmla="*/ 15 w 35"/>
                    <a:gd name="T3" fmla="*/ 5 h 39"/>
                    <a:gd name="T4" fmla="*/ 10 w 35"/>
                    <a:gd name="T5" fmla="*/ 5 h 39"/>
                    <a:gd name="T6" fmla="*/ 5 w 35"/>
                    <a:gd name="T7" fmla="*/ 5 h 39"/>
                    <a:gd name="T8" fmla="*/ 5 w 35"/>
                    <a:gd name="T9" fmla="*/ 5 h 39"/>
                    <a:gd name="T10" fmla="*/ 5 w 35"/>
                    <a:gd name="T11" fmla="*/ 10 h 39"/>
                    <a:gd name="T12" fmla="*/ 0 w 35"/>
                    <a:gd name="T13" fmla="*/ 15 h 39"/>
                    <a:gd name="T14" fmla="*/ 0 w 35"/>
                    <a:gd name="T15" fmla="*/ 15 h 39"/>
                    <a:gd name="T16" fmla="*/ 0 w 35"/>
                    <a:gd name="T17" fmla="*/ 20 h 39"/>
                    <a:gd name="T18" fmla="*/ 0 w 35"/>
                    <a:gd name="T19" fmla="*/ 24 h 39"/>
                    <a:gd name="T20" fmla="*/ 0 w 35"/>
                    <a:gd name="T21" fmla="*/ 24 h 39"/>
                    <a:gd name="T22" fmla="*/ 5 w 35"/>
                    <a:gd name="T23" fmla="*/ 29 h 39"/>
                    <a:gd name="T24" fmla="*/ 5 w 35"/>
                    <a:gd name="T25" fmla="*/ 34 h 39"/>
                    <a:gd name="T26" fmla="*/ 5 w 35"/>
                    <a:gd name="T27" fmla="*/ 34 h 39"/>
                    <a:gd name="T28" fmla="*/ 10 w 35"/>
                    <a:gd name="T29" fmla="*/ 34 h 39"/>
                    <a:gd name="T30" fmla="*/ 15 w 35"/>
                    <a:gd name="T31" fmla="*/ 39 h 39"/>
                    <a:gd name="T32" fmla="*/ 15 w 35"/>
                    <a:gd name="T33" fmla="*/ 39 h 39"/>
                    <a:gd name="T34" fmla="*/ 20 w 35"/>
                    <a:gd name="T35" fmla="*/ 39 h 39"/>
                    <a:gd name="T36" fmla="*/ 25 w 35"/>
                    <a:gd name="T37" fmla="*/ 34 h 39"/>
                    <a:gd name="T38" fmla="*/ 25 w 35"/>
                    <a:gd name="T39" fmla="*/ 34 h 39"/>
                    <a:gd name="T40" fmla="*/ 30 w 35"/>
                    <a:gd name="T41" fmla="*/ 34 h 39"/>
                    <a:gd name="T42" fmla="*/ 30 w 35"/>
                    <a:gd name="T43" fmla="*/ 29 h 39"/>
                    <a:gd name="T44" fmla="*/ 35 w 35"/>
                    <a:gd name="T45" fmla="*/ 24 h 39"/>
                    <a:gd name="T46" fmla="*/ 35 w 35"/>
                    <a:gd name="T47" fmla="*/ 24 h 39"/>
                    <a:gd name="T48" fmla="*/ 35 w 35"/>
                    <a:gd name="T49" fmla="*/ 20 h 39"/>
                    <a:gd name="T50" fmla="*/ 35 w 35"/>
                    <a:gd name="T51" fmla="*/ 15 h 39"/>
                    <a:gd name="T52" fmla="*/ 35 w 35"/>
                    <a:gd name="T53" fmla="*/ 15 h 39"/>
                    <a:gd name="T54" fmla="*/ 30 w 35"/>
                    <a:gd name="T55" fmla="*/ 10 h 39"/>
                    <a:gd name="T56" fmla="*/ 30 w 35"/>
                    <a:gd name="T57" fmla="*/ 5 h 39"/>
                    <a:gd name="T58" fmla="*/ 25 w 35"/>
                    <a:gd name="T59" fmla="*/ 5 h 39"/>
                    <a:gd name="T60" fmla="*/ 25 w 35"/>
                    <a:gd name="T61" fmla="*/ 5 h 39"/>
                    <a:gd name="T62" fmla="*/ 20 w 35"/>
                    <a:gd name="T63" fmla="*/ 5 h 39"/>
                    <a:gd name="T64" fmla="*/ 15 w 35"/>
                    <a:gd name="T65" fmla="*/ 0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9"/>
                    <a:gd name="T101" fmla="*/ 35 w 35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9">
                      <a:moveTo>
                        <a:pt x="15" y="0"/>
                      </a:move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5" y="39"/>
                      </a:lnTo>
                      <a:lnTo>
                        <a:pt x="20" y="39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0" y="29"/>
                      </a:lnTo>
                      <a:lnTo>
                        <a:pt x="35" y="24"/>
                      </a:lnTo>
                      <a:lnTo>
                        <a:pt x="35" y="20"/>
                      </a:lnTo>
                      <a:lnTo>
                        <a:pt x="35" y="15"/>
                      </a:lnTo>
                      <a:lnTo>
                        <a:pt x="30" y="10"/>
                      </a:lnTo>
                      <a:lnTo>
                        <a:pt x="30" y="5"/>
                      </a:lnTo>
                      <a:lnTo>
                        <a:pt x="25" y="5"/>
                      </a:lnTo>
                      <a:lnTo>
                        <a:pt x="20" y="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89" name="Freeform 44">
                  <a:extLst>
                    <a:ext uri="{FF2B5EF4-FFF2-40B4-BE49-F238E27FC236}">
                      <a16:creationId xmlns:a16="http://schemas.microsoft.com/office/drawing/2014/main" id="{6AD03CA4-EA62-4E7D-8D20-EA369C613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" y="2175"/>
                  <a:ext cx="35" cy="39"/>
                </a:xfrm>
                <a:custGeom>
                  <a:avLst/>
                  <a:gdLst>
                    <a:gd name="T0" fmla="*/ 15 w 35"/>
                    <a:gd name="T1" fmla="*/ 0 h 39"/>
                    <a:gd name="T2" fmla="*/ 15 w 35"/>
                    <a:gd name="T3" fmla="*/ 5 h 39"/>
                    <a:gd name="T4" fmla="*/ 10 w 35"/>
                    <a:gd name="T5" fmla="*/ 5 h 39"/>
                    <a:gd name="T6" fmla="*/ 5 w 35"/>
                    <a:gd name="T7" fmla="*/ 5 h 39"/>
                    <a:gd name="T8" fmla="*/ 5 w 35"/>
                    <a:gd name="T9" fmla="*/ 5 h 39"/>
                    <a:gd name="T10" fmla="*/ 5 w 35"/>
                    <a:gd name="T11" fmla="*/ 10 h 39"/>
                    <a:gd name="T12" fmla="*/ 0 w 35"/>
                    <a:gd name="T13" fmla="*/ 15 h 39"/>
                    <a:gd name="T14" fmla="*/ 0 w 35"/>
                    <a:gd name="T15" fmla="*/ 15 h 39"/>
                    <a:gd name="T16" fmla="*/ 0 w 35"/>
                    <a:gd name="T17" fmla="*/ 20 h 39"/>
                    <a:gd name="T18" fmla="*/ 0 w 35"/>
                    <a:gd name="T19" fmla="*/ 24 h 39"/>
                    <a:gd name="T20" fmla="*/ 0 w 35"/>
                    <a:gd name="T21" fmla="*/ 24 h 39"/>
                    <a:gd name="T22" fmla="*/ 5 w 35"/>
                    <a:gd name="T23" fmla="*/ 29 h 39"/>
                    <a:gd name="T24" fmla="*/ 5 w 35"/>
                    <a:gd name="T25" fmla="*/ 34 h 39"/>
                    <a:gd name="T26" fmla="*/ 5 w 35"/>
                    <a:gd name="T27" fmla="*/ 34 h 39"/>
                    <a:gd name="T28" fmla="*/ 10 w 35"/>
                    <a:gd name="T29" fmla="*/ 34 h 39"/>
                    <a:gd name="T30" fmla="*/ 15 w 35"/>
                    <a:gd name="T31" fmla="*/ 39 h 39"/>
                    <a:gd name="T32" fmla="*/ 15 w 35"/>
                    <a:gd name="T33" fmla="*/ 39 h 39"/>
                    <a:gd name="T34" fmla="*/ 20 w 35"/>
                    <a:gd name="T35" fmla="*/ 39 h 39"/>
                    <a:gd name="T36" fmla="*/ 25 w 35"/>
                    <a:gd name="T37" fmla="*/ 34 h 39"/>
                    <a:gd name="T38" fmla="*/ 25 w 35"/>
                    <a:gd name="T39" fmla="*/ 34 h 39"/>
                    <a:gd name="T40" fmla="*/ 30 w 35"/>
                    <a:gd name="T41" fmla="*/ 34 h 39"/>
                    <a:gd name="T42" fmla="*/ 30 w 35"/>
                    <a:gd name="T43" fmla="*/ 29 h 39"/>
                    <a:gd name="T44" fmla="*/ 35 w 35"/>
                    <a:gd name="T45" fmla="*/ 24 h 39"/>
                    <a:gd name="T46" fmla="*/ 35 w 35"/>
                    <a:gd name="T47" fmla="*/ 24 h 39"/>
                    <a:gd name="T48" fmla="*/ 35 w 35"/>
                    <a:gd name="T49" fmla="*/ 20 h 39"/>
                    <a:gd name="T50" fmla="*/ 35 w 35"/>
                    <a:gd name="T51" fmla="*/ 15 h 39"/>
                    <a:gd name="T52" fmla="*/ 35 w 35"/>
                    <a:gd name="T53" fmla="*/ 15 h 39"/>
                    <a:gd name="T54" fmla="*/ 30 w 35"/>
                    <a:gd name="T55" fmla="*/ 10 h 39"/>
                    <a:gd name="T56" fmla="*/ 30 w 35"/>
                    <a:gd name="T57" fmla="*/ 5 h 39"/>
                    <a:gd name="T58" fmla="*/ 25 w 35"/>
                    <a:gd name="T59" fmla="*/ 5 h 39"/>
                    <a:gd name="T60" fmla="*/ 25 w 35"/>
                    <a:gd name="T61" fmla="*/ 5 h 39"/>
                    <a:gd name="T62" fmla="*/ 20 w 35"/>
                    <a:gd name="T63" fmla="*/ 5 h 39"/>
                    <a:gd name="T64" fmla="*/ 15 w 35"/>
                    <a:gd name="T65" fmla="*/ 0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9"/>
                    <a:gd name="T101" fmla="*/ 35 w 35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9">
                      <a:moveTo>
                        <a:pt x="15" y="0"/>
                      </a:move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5" y="34"/>
                      </a:lnTo>
                      <a:lnTo>
                        <a:pt x="10" y="34"/>
                      </a:lnTo>
                      <a:lnTo>
                        <a:pt x="15" y="39"/>
                      </a:lnTo>
                      <a:lnTo>
                        <a:pt x="20" y="39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0" y="29"/>
                      </a:lnTo>
                      <a:lnTo>
                        <a:pt x="35" y="24"/>
                      </a:lnTo>
                      <a:lnTo>
                        <a:pt x="35" y="20"/>
                      </a:lnTo>
                      <a:lnTo>
                        <a:pt x="35" y="15"/>
                      </a:lnTo>
                      <a:lnTo>
                        <a:pt x="30" y="10"/>
                      </a:lnTo>
                      <a:lnTo>
                        <a:pt x="30" y="5"/>
                      </a:lnTo>
                      <a:lnTo>
                        <a:pt x="25" y="5"/>
                      </a:lnTo>
                      <a:lnTo>
                        <a:pt x="2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90" name="Freeform 45">
                  <a:extLst>
                    <a:ext uri="{FF2B5EF4-FFF2-40B4-BE49-F238E27FC236}">
                      <a16:creationId xmlns:a16="http://schemas.microsoft.com/office/drawing/2014/main" id="{153A075A-CEE8-4BB1-80C4-875D594FFE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" y="2156"/>
                  <a:ext cx="34" cy="34"/>
                </a:xfrm>
                <a:custGeom>
                  <a:avLst/>
                  <a:gdLst>
                    <a:gd name="T0" fmla="*/ 14 w 34"/>
                    <a:gd name="T1" fmla="*/ 0 h 34"/>
                    <a:gd name="T2" fmla="*/ 14 w 34"/>
                    <a:gd name="T3" fmla="*/ 0 h 34"/>
                    <a:gd name="T4" fmla="*/ 9 w 34"/>
                    <a:gd name="T5" fmla="*/ 0 h 34"/>
                    <a:gd name="T6" fmla="*/ 5 w 34"/>
                    <a:gd name="T7" fmla="*/ 0 h 34"/>
                    <a:gd name="T8" fmla="*/ 5 w 34"/>
                    <a:gd name="T9" fmla="*/ 5 h 34"/>
                    <a:gd name="T10" fmla="*/ 0 w 34"/>
                    <a:gd name="T11" fmla="*/ 5 h 34"/>
                    <a:gd name="T12" fmla="*/ 0 w 34"/>
                    <a:gd name="T13" fmla="*/ 10 h 34"/>
                    <a:gd name="T14" fmla="*/ 0 w 34"/>
                    <a:gd name="T15" fmla="*/ 14 h 34"/>
                    <a:gd name="T16" fmla="*/ 0 w 34"/>
                    <a:gd name="T17" fmla="*/ 14 h 34"/>
                    <a:gd name="T18" fmla="*/ 0 w 34"/>
                    <a:gd name="T19" fmla="*/ 19 h 34"/>
                    <a:gd name="T20" fmla="*/ 0 w 34"/>
                    <a:gd name="T21" fmla="*/ 24 h 34"/>
                    <a:gd name="T22" fmla="*/ 0 w 34"/>
                    <a:gd name="T23" fmla="*/ 24 h 34"/>
                    <a:gd name="T24" fmla="*/ 5 w 34"/>
                    <a:gd name="T25" fmla="*/ 29 h 34"/>
                    <a:gd name="T26" fmla="*/ 5 w 34"/>
                    <a:gd name="T27" fmla="*/ 29 h 34"/>
                    <a:gd name="T28" fmla="*/ 9 w 34"/>
                    <a:gd name="T29" fmla="*/ 34 h 34"/>
                    <a:gd name="T30" fmla="*/ 14 w 34"/>
                    <a:gd name="T31" fmla="*/ 34 h 34"/>
                    <a:gd name="T32" fmla="*/ 14 w 34"/>
                    <a:gd name="T33" fmla="*/ 34 h 34"/>
                    <a:gd name="T34" fmla="*/ 19 w 34"/>
                    <a:gd name="T35" fmla="*/ 34 h 34"/>
                    <a:gd name="T36" fmla="*/ 24 w 34"/>
                    <a:gd name="T37" fmla="*/ 34 h 34"/>
                    <a:gd name="T38" fmla="*/ 24 w 34"/>
                    <a:gd name="T39" fmla="*/ 29 h 34"/>
                    <a:gd name="T40" fmla="*/ 29 w 34"/>
                    <a:gd name="T41" fmla="*/ 29 h 34"/>
                    <a:gd name="T42" fmla="*/ 29 w 34"/>
                    <a:gd name="T43" fmla="*/ 24 h 34"/>
                    <a:gd name="T44" fmla="*/ 34 w 34"/>
                    <a:gd name="T45" fmla="*/ 24 h 34"/>
                    <a:gd name="T46" fmla="*/ 34 w 34"/>
                    <a:gd name="T47" fmla="*/ 19 h 34"/>
                    <a:gd name="T48" fmla="*/ 34 w 34"/>
                    <a:gd name="T49" fmla="*/ 14 h 34"/>
                    <a:gd name="T50" fmla="*/ 34 w 34"/>
                    <a:gd name="T51" fmla="*/ 14 h 34"/>
                    <a:gd name="T52" fmla="*/ 34 w 34"/>
                    <a:gd name="T53" fmla="*/ 10 h 34"/>
                    <a:gd name="T54" fmla="*/ 29 w 34"/>
                    <a:gd name="T55" fmla="*/ 5 h 34"/>
                    <a:gd name="T56" fmla="*/ 29 w 34"/>
                    <a:gd name="T57" fmla="*/ 5 h 34"/>
                    <a:gd name="T58" fmla="*/ 24 w 34"/>
                    <a:gd name="T59" fmla="*/ 0 h 34"/>
                    <a:gd name="T60" fmla="*/ 24 w 34"/>
                    <a:gd name="T61" fmla="*/ 0 h 34"/>
                    <a:gd name="T62" fmla="*/ 19 w 34"/>
                    <a:gd name="T63" fmla="*/ 0 h 34"/>
                    <a:gd name="T64" fmla="*/ 14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9" y="34"/>
                      </a:lnTo>
                      <a:lnTo>
                        <a:pt x="14" y="34"/>
                      </a:lnTo>
                      <a:lnTo>
                        <a:pt x="19" y="34"/>
                      </a:lnTo>
                      <a:lnTo>
                        <a:pt x="24" y="34"/>
                      </a:lnTo>
                      <a:lnTo>
                        <a:pt x="24" y="29"/>
                      </a:lnTo>
                      <a:lnTo>
                        <a:pt x="29" y="29"/>
                      </a:lnTo>
                      <a:lnTo>
                        <a:pt x="29" y="24"/>
                      </a:lnTo>
                      <a:lnTo>
                        <a:pt x="34" y="24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4" y="10"/>
                      </a:lnTo>
                      <a:lnTo>
                        <a:pt x="29" y="5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27691" name="Freeform 46">
                  <a:extLst>
                    <a:ext uri="{FF2B5EF4-FFF2-40B4-BE49-F238E27FC236}">
                      <a16:creationId xmlns:a16="http://schemas.microsoft.com/office/drawing/2014/main" id="{CF8CA37F-F950-4A31-B249-3DDE973D7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" y="2156"/>
                  <a:ext cx="34" cy="34"/>
                </a:xfrm>
                <a:custGeom>
                  <a:avLst/>
                  <a:gdLst>
                    <a:gd name="T0" fmla="*/ 14 w 34"/>
                    <a:gd name="T1" fmla="*/ 0 h 34"/>
                    <a:gd name="T2" fmla="*/ 14 w 34"/>
                    <a:gd name="T3" fmla="*/ 0 h 34"/>
                    <a:gd name="T4" fmla="*/ 9 w 34"/>
                    <a:gd name="T5" fmla="*/ 0 h 34"/>
                    <a:gd name="T6" fmla="*/ 5 w 34"/>
                    <a:gd name="T7" fmla="*/ 0 h 34"/>
                    <a:gd name="T8" fmla="*/ 5 w 34"/>
                    <a:gd name="T9" fmla="*/ 5 h 34"/>
                    <a:gd name="T10" fmla="*/ 0 w 34"/>
                    <a:gd name="T11" fmla="*/ 5 h 34"/>
                    <a:gd name="T12" fmla="*/ 0 w 34"/>
                    <a:gd name="T13" fmla="*/ 10 h 34"/>
                    <a:gd name="T14" fmla="*/ 0 w 34"/>
                    <a:gd name="T15" fmla="*/ 14 h 34"/>
                    <a:gd name="T16" fmla="*/ 0 w 34"/>
                    <a:gd name="T17" fmla="*/ 14 h 34"/>
                    <a:gd name="T18" fmla="*/ 0 w 34"/>
                    <a:gd name="T19" fmla="*/ 19 h 34"/>
                    <a:gd name="T20" fmla="*/ 0 w 34"/>
                    <a:gd name="T21" fmla="*/ 24 h 34"/>
                    <a:gd name="T22" fmla="*/ 0 w 34"/>
                    <a:gd name="T23" fmla="*/ 24 h 34"/>
                    <a:gd name="T24" fmla="*/ 5 w 34"/>
                    <a:gd name="T25" fmla="*/ 29 h 34"/>
                    <a:gd name="T26" fmla="*/ 5 w 34"/>
                    <a:gd name="T27" fmla="*/ 29 h 34"/>
                    <a:gd name="T28" fmla="*/ 9 w 34"/>
                    <a:gd name="T29" fmla="*/ 34 h 34"/>
                    <a:gd name="T30" fmla="*/ 14 w 34"/>
                    <a:gd name="T31" fmla="*/ 34 h 34"/>
                    <a:gd name="T32" fmla="*/ 14 w 34"/>
                    <a:gd name="T33" fmla="*/ 34 h 34"/>
                    <a:gd name="T34" fmla="*/ 19 w 34"/>
                    <a:gd name="T35" fmla="*/ 34 h 34"/>
                    <a:gd name="T36" fmla="*/ 24 w 34"/>
                    <a:gd name="T37" fmla="*/ 34 h 34"/>
                    <a:gd name="T38" fmla="*/ 24 w 34"/>
                    <a:gd name="T39" fmla="*/ 29 h 34"/>
                    <a:gd name="T40" fmla="*/ 29 w 34"/>
                    <a:gd name="T41" fmla="*/ 29 h 34"/>
                    <a:gd name="T42" fmla="*/ 29 w 34"/>
                    <a:gd name="T43" fmla="*/ 24 h 34"/>
                    <a:gd name="T44" fmla="*/ 34 w 34"/>
                    <a:gd name="T45" fmla="*/ 24 h 34"/>
                    <a:gd name="T46" fmla="*/ 34 w 34"/>
                    <a:gd name="T47" fmla="*/ 19 h 34"/>
                    <a:gd name="T48" fmla="*/ 34 w 34"/>
                    <a:gd name="T49" fmla="*/ 14 h 34"/>
                    <a:gd name="T50" fmla="*/ 34 w 34"/>
                    <a:gd name="T51" fmla="*/ 14 h 34"/>
                    <a:gd name="T52" fmla="*/ 34 w 34"/>
                    <a:gd name="T53" fmla="*/ 10 h 34"/>
                    <a:gd name="T54" fmla="*/ 29 w 34"/>
                    <a:gd name="T55" fmla="*/ 5 h 34"/>
                    <a:gd name="T56" fmla="*/ 29 w 34"/>
                    <a:gd name="T57" fmla="*/ 5 h 34"/>
                    <a:gd name="T58" fmla="*/ 24 w 34"/>
                    <a:gd name="T59" fmla="*/ 0 h 34"/>
                    <a:gd name="T60" fmla="*/ 24 w 34"/>
                    <a:gd name="T61" fmla="*/ 0 h 34"/>
                    <a:gd name="T62" fmla="*/ 19 w 34"/>
                    <a:gd name="T63" fmla="*/ 0 h 34"/>
                    <a:gd name="T64" fmla="*/ 14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9" y="34"/>
                      </a:lnTo>
                      <a:lnTo>
                        <a:pt x="14" y="34"/>
                      </a:lnTo>
                      <a:lnTo>
                        <a:pt x="19" y="34"/>
                      </a:lnTo>
                      <a:lnTo>
                        <a:pt x="24" y="34"/>
                      </a:lnTo>
                      <a:lnTo>
                        <a:pt x="24" y="29"/>
                      </a:lnTo>
                      <a:lnTo>
                        <a:pt x="29" y="29"/>
                      </a:lnTo>
                      <a:lnTo>
                        <a:pt x="29" y="24"/>
                      </a:lnTo>
                      <a:lnTo>
                        <a:pt x="34" y="24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4" y="10"/>
                      </a:lnTo>
                      <a:lnTo>
                        <a:pt x="29" y="5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</p:grpSp>
        </p:grp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D971CF29-4D72-4015-9D9B-656716BFA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104" y="3501008"/>
              <a:ext cx="53975" cy="53975"/>
            </a:xfrm>
            <a:custGeom>
              <a:avLst/>
              <a:gdLst>
                <a:gd name="T0" fmla="*/ 15 w 34"/>
                <a:gd name="T1" fmla="*/ 0 h 34"/>
                <a:gd name="T2" fmla="*/ 15 w 34"/>
                <a:gd name="T3" fmla="*/ 0 h 34"/>
                <a:gd name="T4" fmla="*/ 10 w 34"/>
                <a:gd name="T5" fmla="*/ 0 h 34"/>
                <a:gd name="T6" fmla="*/ 5 w 34"/>
                <a:gd name="T7" fmla="*/ 0 h 34"/>
                <a:gd name="T8" fmla="*/ 5 w 34"/>
                <a:gd name="T9" fmla="*/ 5 h 34"/>
                <a:gd name="T10" fmla="*/ 0 w 34"/>
                <a:gd name="T11" fmla="*/ 5 h 34"/>
                <a:gd name="T12" fmla="*/ 0 w 34"/>
                <a:gd name="T13" fmla="*/ 10 h 34"/>
                <a:gd name="T14" fmla="*/ 0 w 34"/>
                <a:gd name="T15" fmla="*/ 10 h 34"/>
                <a:gd name="T16" fmla="*/ 0 w 34"/>
                <a:gd name="T17" fmla="*/ 15 h 34"/>
                <a:gd name="T18" fmla="*/ 0 w 34"/>
                <a:gd name="T19" fmla="*/ 20 h 34"/>
                <a:gd name="T20" fmla="*/ 0 w 34"/>
                <a:gd name="T21" fmla="*/ 25 h 34"/>
                <a:gd name="T22" fmla="*/ 0 w 34"/>
                <a:gd name="T23" fmla="*/ 25 h 34"/>
                <a:gd name="T24" fmla="*/ 5 w 34"/>
                <a:gd name="T25" fmla="*/ 29 h 34"/>
                <a:gd name="T26" fmla="*/ 5 w 34"/>
                <a:gd name="T27" fmla="*/ 29 h 34"/>
                <a:gd name="T28" fmla="*/ 10 w 34"/>
                <a:gd name="T29" fmla="*/ 29 h 34"/>
                <a:gd name="T30" fmla="*/ 15 w 34"/>
                <a:gd name="T31" fmla="*/ 34 h 34"/>
                <a:gd name="T32" fmla="*/ 15 w 34"/>
                <a:gd name="T33" fmla="*/ 34 h 34"/>
                <a:gd name="T34" fmla="*/ 20 w 34"/>
                <a:gd name="T35" fmla="*/ 34 h 34"/>
                <a:gd name="T36" fmla="*/ 25 w 34"/>
                <a:gd name="T37" fmla="*/ 29 h 34"/>
                <a:gd name="T38" fmla="*/ 25 w 34"/>
                <a:gd name="T39" fmla="*/ 29 h 34"/>
                <a:gd name="T40" fmla="*/ 30 w 34"/>
                <a:gd name="T41" fmla="*/ 29 h 34"/>
                <a:gd name="T42" fmla="*/ 30 w 34"/>
                <a:gd name="T43" fmla="*/ 25 h 34"/>
                <a:gd name="T44" fmla="*/ 34 w 34"/>
                <a:gd name="T45" fmla="*/ 25 h 34"/>
                <a:gd name="T46" fmla="*/ 34 w 34"/>
                <a:gd name="T47" fmla="*/ 20 h 34"/>
                <a:gd name="T48" fmla="*/ 34 w 34"/>
                <a:gd name="T49" fmla="*/ 15 h 34"/>
                <a:gd name="T50" fmla="*/ 34 w 34"/>
                <a:gd name="T51" fmla="*/ 10 h 34"/>
                <a:gd name="T52" fmla="*/ 34 w 34"/>
                <a:gd name="T53" fmla="*/ 10 h 34"/>
                <a:gd name="T54" fmla="*/ 30 w 34"/>
                <a:gd name="T55" fmla="*/ 5 h 34"/>
                <a:gd name="T56" fmla="*/ 30 w 34"/>
                <a:gd name="T57" fmla="*/ 5 h 34"/>
                <a:gd name="T58" fmla="*/ 25 w 34"/>
                <a:gd name="T59" fmla="*/ 0 h 34"/>
                <a:gd name="T60" fmla="*/ 25 w 34"/>
                <a:gd name="T61" fmla="*/ 0 h 34"/>
                <a:gd name="T62" fmla="*/ 20 w 34"/>
                <a:gd name="T63" fmla="*/ 0 h 34"/>
                <a:gd name="T64" fmla="*/ 15 w 34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"/>
                <a:gd name="T100" fmla="*/ 0 h 34"/>
                <a:gd name="T101" fmla="*/ 34 w 34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" h="34">
                  <a:moveTo>
                    <a:pt x="15" y="0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5" y="29"/>
                  </a:lnTo>
                  <a:lnTo>
                    <a:pt x="10" y="29"/>
                  </a:lnTo>
                  <a:lnTo>
                    <a:pt x="15" y="34"/>
                  </a:lnTo>
                  <a:lnTo>
                    <a:pt x="20" y="34"/>
                  </a:lnTo>
                  <a:lnTo>
                    <a:pt x="25" y="29"/>
                  </a:lnTo>
                  <a:lnTo>
                    <a:pt x="30" y="29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34" y="20"/>
                  </a:lnTo>
                  <a:lnTo>
                    <a:pt x="34" y="15"/>
                  </a:lnTo>
                  <a:lnTo>
                    <a:pt x="34" y="10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0"/>
                  </a:lnTo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64B29799-1FF7-481C-8CEE-9FF207239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284" y="2078881"/>
              <a:ext cx="53975" cy="53975"/>
            </a:xfrm>
            <a:custGeom>
              <a:avLst/>
              <a:gdLst>
                <a:gd name="T0" fmla="*/ 15 w 34"/>
                <a:gd name="T1" fmla="*/ 0 h 34"/>
                <a:gd name="T2" fmla="*/ 15 w 34"/>
                <a:gd name="T3" fmla="*/ 0 h 34"/>
                <a:gd name="T4" fmla="*/ 10 w 34"/>
                <a:gd name="T5" fmla="*/ 0 h 34"/>
                <a:gd name="T6" fmla="*/ 5 w 34"/>
                <a:gd name="T7" fmla="*/ 0 h 34"/>
                <a:gd name="T8" fmla="*/ 5 w 34"/>
                <a:gd name="T9" fmla="*/ 5 h 34"/>
                <a:gd name="T10" fmla="*/ 0 w 34"/>
                <a:gd name="T11" fmla="*/ 5 h 34"/>
                <a:gd name="T12" fmla="*/ 0 w 34"/>
                <a:gd name="T13" fmla="*/ 10 h 34"/>
                <a:gd name="T14" fmla="*/ 0 w 34"/>
                <a:gd name="T15" fmla="*/ 10 h 34"/>
                <a:gd name="T16" fmla="*/ 0 w 34"/>
                <a:gd name="T17" fmla="*/ 15 h 34"/>
                <a:gd name="T18" fmla="*/ 0 w 34"/>
                <a:gd name="T19" fmla="*/ 20 h 34"/>
                <a:gd name="T20" fmla="*/ 0 w 34"/>
                <a:gd name="T21" fmla="*/ 25 h 34"/>
                <a:gd name="T22" fmla="*/ 0 w 34"/>
                <a:gd name="T23" fmla="*/ 25 h 34"/>
                <a:gd name="T24" fmla="*/ 5 w 34"/>
                <a:gd name="T25" fmla="*/ 29 h 34"/>
                <a:gd name="T26" fmla="*/ 5 w 34"/>
                <a:gd name="T27" fmla="*/ 29 h 34"/>
                <a:gd name="T28" fmla="*/ 10 w 34"/>
                <a:gd name="T29" fmla="*/ 29 h 34"/>
                <a:gd name="T30" fmla="*/ 15 w 34"/>
                <a:gd name="T31" fmla="*/ 34 h 34"/>
                <a:gd name="T32" fmla="*/ 15 w 34"/>
                <a:gd name="T33" fmla="*/ 34 h 34"/>
                <a:gd name="T34" fmla="*/ 20 w 34"/>
                <a:gd name="T35" fmla="*/ 34 h 34"/>
                <a:gd name="T36" fmla="*/ 25 w 34"/>
                <a:gd name="T37" fmla="*/ 29 h 34"/>
                <a:gd name="T38" fmla="*/ 25 w 34"/>
                <a:gd name="T39" fmla="*/ 29 h 34"/>
                <a:gd name="T40" fmla="*/ 30 w 34"/>
                <a:gd name="T41" fmla="*/ 29 h 34"/>
                <a:gd name="T42" fmla="*/ 30 w 34"/>
                <a:gd name="T43" fmla="*/ 25 h 34"/>
                <a:gd name="T44" fmla="*/ 34 w 34"/>
                <a:gd name="T45" fmla="*/ 25 h 34"/>
                <a:gd name="T46" fmla="*/ 34 w 34"/>
                <a:gd name="T47" fmla="*/ 20 h 34"/>
                <a:gd name="T48" fmla="*/ 34 w 34"/>
                <a:gd name="T49" fmla="*/ 15 h 34"/>
                <a:gd name="T50" fmla="*/ 34 w 34"/>
                <a:gd name="T51" fmla="*/ 10 h 34"/>
                <a:gd name="T52" fmla="*/ 34 w 34"/>
                <a:gd name="T53" fmla="*/ 10 h 34"/>
                <a:gd name="T54" fmla="*/ 30 w 34"/>
                <a:gd name="T55" fmla="*/ 5 h 34"/>
                <a:gd name="T56" fmla="*/ 30 w 34"/>
                <a:gd name="T57" fmla="*/ 5 h 34"/>
                <a:gd name="T58" fmla="*/ 25 w 34"/>
                <a:gd name="T59" fmla="*/ 0 h 34"/>
                <a:gd name="T60" fmla="*/ 25 w 34"/>
                <a:gd name="T61" fmla="*/ 0 h 34"/>
                <a:gd name="T62" fmla="*/ 20 w 34"/>
                <a:gd name="T63" fmla="*/ 0 h 34"/>
                <a:gd name="T64" fmla="*/ 15 w 34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"/>
                <a:gd name="T100" fmla="*/ 0 h 34"/>
                <a:gd name="T101" fmla="*/ 34 w 34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" h="34">
                  <a:moveTo>
                    <a:pt x="15" y="0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5" y="29"/>
                  </a:lnTo>
                  <a:lnTo>
                    <a:pt x="10" y="29"/>
                  </a:lnTo>
                  <a:lnTo>
                    <a:pt x="15" y="34"/>
                  </a:lnTo>
                  <a:lnTo>
                    <a:pt x="20" y="34"/>
                  </a:lnTo>
                  <a:lnTo>
                    <a:pt x="25" y="29"/>
                  </a:lnTo>
                  <a:lnTo>
                    <a:pt x="30" y="29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34" y="20"/>
                  </a:lnTo>
                  <a:lnTo>
                    <a:pt x="34" y="15"/>
                  </a:lnTo>
                  <a:lnTo>
                    <a:pt x="34" y="10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0"/>
                  </a:lnTo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F1B74-9534-4C09-9229-5FC6F50C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7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400" b="1" dirty="0">
                <a:solidFill>
                  <a:schemeClr val="bg1"/>
                </a:solidFill>
              </a:rPr>
              <a:t>16 Rangatahi Courts Nationwide</a:t>
            </a:r>
            <a:endParaRPr lang="en-N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rimano Marae, Rotorua">
            <a:extLst>
              <a:ext uri="{FF2B5EF4-FFF2-40B4-BE49-F238E27FC236}">
                <a16:creationId xmlns:a16="http://schemas.microsoft.com/office/drawing/2014/main" id="{9392C31B-D7DE-4ACD-B7B5-3266572D5B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762000"/>
            <a:ext cx="9144000" cy="609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D49AB1-7B2A-4605-9CF5-26F9D666FE45}"/>
              </a:ext>
            </a:extLst>
          </p:cNvPr>
          <p:cNvSpPr/>
          <p:nvPr/>
        </p:nvSpPr>
        <p:spPr>
          <a:xfrm>
            <a:off x="3474692" y="238780"/>
            <a:ext cx="5666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0"/>
              </a:spcAft>
            </a:pPr>
            <a:r>
              <a:rPr lang="en-US" altLang="en-US" sz="2800" dirty="0" err="1"/>
              <a:t>Tarimano</a:t>
            </a:r>
            <a:r>
              <a:rPr lang="en-US" altLang="en-US" sz="2800" dirty="0"/>
              <a:t> Marae, </a:t>
            </a:r>
            <a:r>
              <a:rPr lang="en-US" altLang="en-US" sz="2800" dirty="0" err="1"/>
              <a:t>Ngāti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Rangiwewehi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84183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1">
            <a:extLst>
              <a:ext uri="{FF2B5EF4-FFF2-40B4-BE49-F238E27FC236}">
                <a16:creationId xmlns:a16="http://schemas.microsoft.com/office/drawing/2014/main" id="{9B7963B8-3862-484D-8629-CB3FD9F4C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4145"/>
            <a:ext cx="914400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2400" dirty="0"/>
              <a:t>Manurewa Marae, South Auckland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2400" dirty="0"/>
              <a:t>First sitting: 23 September 2009, Judge G </a:t>
            </a:r>
            <a:r>
              <a:rPr lang="en-US" altLang="en-US" sz="2400" dirty="0" err="1"/>
              <a:t>Hikaka</a:t>
            </a:r>
            <a:r>
              <a:rPr lang="en-US" altLang="en-US" sz="2400" dirty="0"/>
              <a:t> presiding</a:t>
            </a:r>
          </a:p>
        </p:txBody>
      </p:sp>
      <p:pic>
        <p:nvPicPr>
          <p:cNvPr id="51205" name="Picture 5" descr="arrival 2.jpg">
            <a:extLst>
              <a:ext uri="{FF2B5EF4-FFF2-40B4-BE49-F238E27FC236}">
                <a16:creationId xmlns:a16="http://schemas.microsoft.com/office/drawing/2014/main" id="{80EC0BEC-9169-4DE7-A6C8-4E40C7F5D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40768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E092517-34A7-47A3-BDA8-F9BB54E6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accent1"/>
                </a:solidFill>
              </a:rPr>
              <a:t>Te Kōti Rangatahi ki Manurewa</a:t>
            </a:r>
            <a:endParaRPr lang="en-NZ" sz="2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11">
            <a:extLst>
              <a:ext uri="{FF2B5EF4-FFF2-40B4-BE49-F238E27FC236}">
                <a16:creationId xmlns:a16="http://schemas.microsoft.com/office/drawing/2014/main" id="{869B2244-7C43-4371-94ED-586CE31C0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16153"/>
            <a:ext cx="914400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2400" dirty="0"/>
              <a:t>Orakei Marae, Central Auckland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2400" dirty="0"/>
              <a:t>Launch: 23 June 2010, Judge E Paul presiding</a:t>
            </a:r>
          </a:p>
        </p:txBody>
      </p:sp>
      <p:pic>
        <p:nvPicPr>
          <p:cNvPr id="55301" name="Picture 2" descr="C:\Documents and Settings\taumauh\My Documents\orakei.jpg">
            <a:extLst>
              <a:ext uri="{FF2B5EF4-FFF2-40B4-BE49-F238E27FC236}">
                <a16:creationId xmlns:a16="http://schemas.microsoft.com/office/drawing/2014/main" id="{4B7F8342-3646-4AB5-A689-DAB830EC7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5426075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5">
            <a:extLst>
              <a:ext uri="{FF2B5EF4-FFF2-40B4-BE49-F238E27FC236}">
                <a16:creationId xmlns:a16="http://schemas.microsoft.com/office/drawing/2014/main" id="{7FD9E834-079A-463F-B480-CA10240BA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3817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mi-NZ" altLang="en-US" sz="1200"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22F8EA-CBB8-4C33-BBFF-3F961C9F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accent1"/>
                </a:solidFill>
              </a:rPr>
              <a:t>Te Kōti Rangatahi ki Ōrākei</a:t>
            </a:r>
            <a:endParaRPr lang="en-NZ" sz="2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11">
            <a:extLst>
              <a:ext uri="{FF2B5EF4-FFF2-40B4-BE49-F238E27FC236}">
                <a16:creationId xmlns:a16="http://schemas.microsoft.com/office/drawing/2014/main" id="{B8E94223-CE11-484F-9E9E-11C86BEDD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2137"/>
            <a:ext cx="914400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2400" dirty="0"/>
              <a:t>Launched at </a:t>
            </a:r>
            <a:r>
              <a:rPr lang="en-US" altLang="en-US" sz="2400" dirty="0" err="1"/>
              <a:t>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Ohaaki</a:t>
            </a:r>
            <a:r>
              <a:rPr lang="en-US" altLang="en-US" sz="2400" dirty="0"/>
              <a:t> Marae, Huntly on 7 August 2010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2400" dirty="0"/>
              <a:t>Sitting at </a:t>
            </a:r>
            <a:r>
              <a:rPr lang="en-US" altLang="en-US" sz="2400" dirty="0" err="1"/>
              <a:t>Kirikiriroa</a:t>
            </a:r>
            <a:r>
              <a:rPr lang="en-US" altLang="en-US" sz="2400" dirty="0"/>
              <a:t> Marae, </a:t>
            </a:r>
            <a:r>
              <a:rPr lang="en-US" altLang="en-US" sz="2400" dirty="0" err="1"/>
              <a:t>Hamitlon</a:t>
            </a:r>
            <a:r>
              <a:rPr lang="en-US" altLang="en-US" sz="2400" dirty="0"/>
              <a:t>, Judge D Clark presiding</a:t>
            </a:r>
          </a:p>
        </p:txBody>
      </p:sp>
      <p:pic>
        <p:nvPicPr>
          <p:cNvPr id="59397" name="Picture 2" descr="C:\Documents and Settings\taumauh\My Documents\Rangatahi-052.jpg">
            <a:extLst>
              <a:ext uri="{FF2B5EF4-FFF2-40B4-BE49-F238E27FC236}">
                <a16:creationId xmlns:a16="http://schemas.microsoft.com/office/drawing/2014/main" id="{25AE76CB-8506-4588-97BE-96A9DDDE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0690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5">
            <a:extLst>
              <a:ext uri="{FF2B5EF4-FFF2-40B4-BE49-F238E27FC236}">
                <a16:creationId xmlns:a16="http://schemas.microsoft.com/office/drawing/2014/main" id="{1BF1D802-AB2D-4F2E-A50F-F0064E9F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3817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mi-NZ" altLang="en-US" sz="1200"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4E078-CF9D-45C8-AF11-B9A49050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accent1"/>
                </a:solidFill>
              </a:rPr>
              <a:t>Te Kōti Rangatahi ki Kirikiriroa</a:t>
            </a:r>
            <a:endParaRPr lang="en-NZ" sz="2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11">
            <a:extLst>
              <a:ext uri="{FF2B5EF4-FFF2-40B4-BE49-F238E27FC236}">
                <a16:creationId xmlns:a16="http://schemas.microsoft.com/office/drawing/2014/main" id="{B16FE854-B5D2-425C-AFD7-75C03384B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5301209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2400" dirty="0"/>
              <a:t>Launched at </a:t>
            </a:r>
            <a:r>
              <a:rPr lang="en-US" altLang="en-US" sz="2400" dirty="0" err="1"/>
              <a:t>Ohinemutu</a:t>
            </a:r>
            <a:r>
              <a:rPr lang="en-US" altLang="en-US" sz="2400" dirty="0"/>
              <a:t> Marae, Rotorua on 2 December 2010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2400" dirty="0"/>
              <a:t>Sitting at </a:t>
            </a:r>
            <a:r>
              <a:rPr lang="en-US" altLang="en-US" sz="2400" dirty="0" err="1"/>
              <a:t>Taharangi</a:t>
            </a:r>
            <a:r>
              <a:rPr lang="en-US" altLang="en-US" sz="2400" dirty="0"/>
              <a:t> Marae, Rotorua, Judge L Bidois presiding</a:t>
            </a:r>
          </a:p>
        </p:txBody>
      </p:sp>
      <p:pic>
        <p:nvPicPr>
          <p:cNvPr id="67589" name="Picture 5">
            <a:extLst>
              <a:ext uri="{FF2B5EF4-FFF2-40B4-BE49-F238E27FC236}">
                <a16:creationId xmlns:a16="http://schemas.microsoft.com/office/drawing/2014/main" id="{897AB217-260D-4AED-8ED8-A87FD6A71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8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51228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2" descr="Tamatekapua meeting house ">
            <a:extLst>
              <a:ext uri="{FF2B5EF4-FFF2-40B4-BE49-F238E27FC236}">
                <a16:creationId xmlns:a16="http://schemas.microsoft.com/office/drawing/2014/main" id="{93D91145-F504-4EAF-AE98-A7C0C96A0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773238"/>
            <a:ext cx="45640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5">
            <a:extLst>
              <a:ext uri="{FF2B5EF4-FFF2-40B4-BE49-F238E27FC236}">
                <a16:creationId xmlns:a16="http://schemas.microsoft.com/office/drawing/2014/main" id="{97EC2E7E-EB22-42CA-99A1-56FAD4CB1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3817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mi-NZ" altLang="en-US" sz="1200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58328F-32BF-4BA4-BCB6-E8AA1CBB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accent1"/>
                </a:solidFill>
              </a:rPr>
              <a:t>Te Kōti Rangatahi ki Te Arawa</a:t>
            </a:r>
            <a:endParaRPr lang="en-NZ" sz="2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68D7-77B5-4DF9-820A-281669CC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400" b="1" dirty="0">
                <a:solidFill>
                  <a:schemeClr val="bg1"/>
                </a:solidFill>
              </a:rPr>
              <a:t>Te Kōti Rangatahi ki Tūwharetoa</a:t>
            </a:r>
            <a:br>
              <a:rPr lang="mi-NZ" sz="3400" b="1" dirty="0">
                <a:solidFill>
                  <a:schemeClr val="bg1"/>
                </a:solidFill>
              </a:rPr>
            </a:br>
            <a:r>
              <a:rPr lang="mi-NZ" sz="2800" dirty="0">
                <a:solidFill>
                  <a:schemeClr val="bg1"/>
                </a:solidFill>
              </a:rPr>
              <a:t>Judge Alayne Wills – December 2015</a:t>
            </a:r>
            <a:endParaRPr lang="en-NZ" sz="3400" b="1" dirty="0">
              <a:solidFill>
                <a:schemeClr val="bg1"/>
              </a:solidFill>
            </a:endParaRPr>
          </a:p>
        </p:txBody>
      </p:sp>
      <p:pic>
        <p:nvPicPr>
          <p:cNvPr id="40966" name="Picture 7" descr="I:\PYCJ\Specialist Youth Courts\Rangatahi Courts\Courts\Taupō\Tūwharetoa launch - Māori TV photos\PC051250.JPG">
            <a:extLst>
              <a:ext uri="{FF2B5EF4-FFF2-40B4-BE49-F238E27FC236}">
                <a16:creationId xmlns:a16="http://schemas.microsoft.com/office/drawing/2014/main" id="{D59AD4C1-485C-4A80-B996-CFE2676C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/>
          <a:stretch>
            <a:fillRect/>
          </a:stretch>
        </p:blipFill>
        <p:spPr bwMode="auto">
          <a:xfrm>
            <a:off x="5364089" y="1988343"/>
            <a:ext cx="3779912" cy="322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4" descr="20151205_143358">
            <a:extLst>
              <a:ext uri="{FF2B5EF4-FFF2-40B4-BE49-F238E27FC236}">
                <a16:creationId xmlns:a16="http://schemas.microsoft.com/office/drawing/2014/main" id="{C6FE6BA6-F1F5-4311-9AE9-53B7648DA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8" y="2089529"/>
            <a:ext cx="5376627" cy="302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99BB-4EBE-4F95-B384-21AB658B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bg1"/>
                </a:solidFill>
              </a:rPr>
              <a:t>Underlying Principles</a:t>
            </a:r>
            <a:endParaRPr lang="en-NZ" sz="2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C5E39D-6C74-4F32-BDD9-EA74C5DA050A}"/>
              </a:ext>
            </a:extLst>
          </p:cNvPr>
          <p:cNvSpPr txBox="1">
            <a:spLocks/>
          </p:cNvSpPr>
          <p:nvPr/>
        </p:nvSpPr>
        <p:spPr>
          <a:xfrm>
            <a:off x="971600" y="1700808"/>
            <a:ext cx="7921625" cy="43926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 err="1">
                <a:solidFill>
                  <a:prstClr val="black"/>
                </a:solidFill>
                <a:latin typeface="+mn-lt"/>
                <a:cs typeface="+mn-cs"/>
              </a:rPr>
              <a:t>Apply</a:t>
            </a: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mi-NZ" sz="2800" dirty="0" err="1">
                <a:solidFill>
                  <a:prstClr val="black"/>
                </a:solidFill>
                <a:latin typeface="+mn-lt"/>
                <a:cs typeface="+mn-cs"/>
              </a:rPr>
              <a:t>the</a:t>
            </a: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mi-NZ" sz="2800" dirty="0" err="1">
                <a:solidFill>
                  <a:prstClr val="black"/>
                </a:solidFill>
                <a:latin typeface="+mn-lt"/>
                <a:cs typeface="+mn-cs"/>
              </a:rPr>
              <a:t>same</a:t>
            </a: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mi-NZ" sz="2800" dirty="0" err="1">
                <a:solidFill>
                  <a:prstClr val="black"/>
                </a:solidFill>
                <a:latin typeface="+mn-lt"/>
                <a:cs typeface="+mn-cs"/>
              </a:rPr>
              <a:t>law</a:t>
            </a:r>
            <a:endParaRPr lang="mi-NZ" sz="28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 err="1">
                <a:solidFill>
                  <a:prstClr val="black"/>
                </a:solidFill>
                <a:latin typeface="+mn-lt"/>
                <a:cs typeface="+mn-cs"/>
              </a:rPr>
              <a:t>Honour</a:t>
            </a: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 and apply the objects and principles of the Children, Young Persons and Their Families Act 1989.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Hold the young person accountable, and ensure victim’s issues and interests are addressed.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mi-NZ" sz="28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99BB-4EBE-4F95-B384-21AB658B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bg1"/>
                </a:solidFill>
              </a:rPr>
              <a:t>Underlying Principles</a:t>
            </a:r>
            <a:endParaRPr lang="en-NZ" sz="2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C5E39D-6C74-4F32-BDD9-EA74C5DA050A}"/>
              </a:ext>
            </a:extLst>
          </p:cNvPr>
          <p:cNvSpPr txBox="1">
            <a:spLocks/>
          </p:cNvSpPr>
          <p:nvPr/>
        </p:nvSpPr>
        <p:spPr>
          <a:xfrm>
            <a:off x="1043608" y="1916832"/>
            <a:ext cx="7921625" cy="43926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 err="1">
                <a:solidFill>
                  <a:prstClr val="black"/>
                </a:solidFill>
                <a:latin typeface="+mn-lt"/>
                <a:cs typeface="+mn-cs"/>
              </a:rPr>
              <a:t>Address</a:t>
            </a: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 the underlying causes of the </a:t>
            </a:r>
            <a:r>
              <a:rPr lang="mi-NZ" sz="2800" dirty="0" err="1">
                <a:solidFill>
                  <a:prstClr val="black"/>
                </a:solidFill>
                <a:latin typeface="+mn-lt"/>
                <a:cs typeface="+mn-cs"/>
              </a:rPr>
              <a:t>offending</a:t>
            </a: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 err="1">
                <a:solidFill>
                  <a:schemeClr val="accent1"/>
                </a:solidFill>
              </a:rPr>
              <a:t>Seek</a:t>
            </a:r>
            <a:r>
              <a:rPr lang="mi-NZ" sz="2800" dirty="0">
                <a:solidFill>
                  <a:schemeClr val="accent1"/>
                </a:solidFill>
              </a:rPr>
              <a:t> </a:t>
            </a:r>
            <a:r>
              <a:rPr lang="mi-NZ" sz="2800" dirty="0" err="1">
                <a:solidFill>
                  <a:schemeClr val="accent1"/>
                </a:solidFill>
              </a:rPr>
              <a:t>solutions</a:t>
            </a:r>
            <a:r>
              <a:rPr lang="mi-NZ" sz="2800" dirty="0">
                <a:solidFill>
                  <a:schemeClr val="accent1"/>
                </a:solidFill>
              </a:rPr>
              <a:t> </a:t>
            </a:r>
            <a:r>
              <a:rPr lang="mi-NZ" sz="2800" dirty="0" err="1">
                <a:solidFill>
                  <a:schemeClr val="accent1"/>
                </a:solidFill>
              </a:rPr>
              <a:t>with</a:t>
            </a:r>
            <a:r>
              <a:rPr lang="mi-NZ" sz="2800" dirty="0">
                <a:solidFill>
                  <a:schemeClr val="accent1"/>
                </a:solidFill>
              </a:rPr>
              <a:t> </a:t>
            </a:r>
            <a:r>
              <a:rPr lang="mi-NZ" sz="2800" dirty="0" err="1">
                <a:solidFill>
                  <a:schemeClr val="accent1"/>
                </a:solidFill>
              </a:rPr>
              <a:t>the</a:t>
            </a:r>
            <a:r>
              <a:rPr lang="mi-NZ" sz="2800" dirty="0">
                <a:solidFill>
                  <a:schemeClr val="accent1"/>
                </a:solidFill>
              </a:rPr>
              <a:t> </a:t>
            </a:r>
            <a:r>
              <a:rPr lang="mi-NZ" sz="2800" dirty="0" err="1">
                <a:solidFill>
                  <a:schemeClr val="accent1"/>
                </a:solidFill>
              </a:rPr>
              <a:t>active</a:t>
            </a:r>
            <a:r>
              <a:rPr lang="mi-NZ" sz="2800" dirty="0">
                <a:solidFill>
                  <a:schemeClr val="accent1"/>
                </a:solidFill>
              </a:rPr>
              <a:t> </a:t>
            </a:r>
            <a:r>
              <a:rPr lang="mi-NZ" sz="2800" dirty="0" err="1">
                <a:solidFill>
                  <a:schemeClr val="accent1"/>
                </a:solidFill>
              </a:rPr>
              <a:t>involvement</a:t>
            </a:r>
            <a:r>
              <a:rPr lang="mi-NZ" sz="2800" dirty="0">
                <a:solidFill>
                  <a:schemeClr val="accent1"/>
                </a:solidFill>
              </a:rPr>
              <a:t> </a:t>
            </a:r>
            <a:r>
              <a:rPr lang="mi-NZ" sz="2800" dirty="0" err="1">
                <a:solidFill>
                  <a:schemeClr val="accent1"/>
                </a:solidFill>
              </a:rPr>
              <a:t>of</a:t>
            </a:r>
            <a:r>
              <a:rPr lang="mi-NZ" sz="2800" dirty="0">
                <a:solidFill>
                  <a:schemeClr val="accent1"/>
                </a:solidFill>
              </a:rPr>
              <a:t> whānau, hapū and iwi.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 err="1">
                <a:solidFill>
                  <a:prstClr val="black"/>
                </a:solidFill>
              </a:rPr>
              <a:t>Promote</a:t>
            </a:r>
            <a:r>
              <a:rPr lang="mi-NZ" sz="2800" dirty="0">
                <a:solidFill>
                  <a:prstClr val="black"/>
                </a:solidFill>
              </a:rPr>
              <a:t> and </a:t>
            </a:r>
            <a:r>
              <a:rPr lang="mi-NZ" sz="2800" dirty="0" err="1">
                <a:solidFill>
                  <a:prstClr val="black"/>
                </a:solidFill>
              </a:rPr>
              <a:t>maintain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inter-agency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co-operation</a:t>
            </a:r>
            <a:r>
              <a:rPr lang="mi-NZ" sz="2800" dirty="0">
                <a:solidFill>
                  <a:prstClr val="black"/>
                </a:solidFill>
              </a:rPr>
              <a:t> and </a:t>
            </a:r>
            <a:r>
              <a:rPr lang="mi-NZ" sz="2800" dirty="0" err="1">
                <a:solidFill>
                  <a:prstClr val="black"/>
                </a:solidFill>
              </a:rPr>
              <a:t>accountability</a:t>
            </a:r>
            <a:endParaRPr lang="mi-NZ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05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99BB-4EBE-4F95-B384-21AB658B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bg1"/>
                </a:solidFill>
              </a:rPr>
              <a:t>Underlying Principles</a:t>
            </a:r>
            <a:endParaRPr lang="en-NZ" sz="2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C5E39D-6C74-4F32-BDD9-EA74C5DA050A}"/>
              </a:ext>
            </a:extLst>
          </p:cNvPr>
          <p:cNvSpPr txBox="1">
            <a:spLocks/>
          </p:cNvSpPr>
          <p:nvPr/>
        </p:nvSpPr>
        <p:spPr>
          <a:xfrm>
            <a:off x="971600" y="1916832"/>
            <a:ext cx="7921625" cy="439261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 err="1">
                <a:solidFill>
                  <a:prstClr val="black"/>
                </a:solidFill>
              </a:rPr>
              <a:t>Keep</a:t>
            </a:r>
            <a:r>
              <a:rPr lang="mi-NZ" sz="2800" dirty="0">
                <a:solidFill>
                  <a:prstClr val="black"/>
                </a:solidFill>
              </a:rPr>
              <a:t> communities safer by reducing reoffending.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>
                <a:solidFill>
                  <a:schemeClr val="accent1"/>
                </a:solidFill>
              </a:rPr>
              <a:t>Use Māori language, culture and protocols as part of the Court </a:t>
            </a:r>
            <a:r>
              <a:rPr lang="mi-NZ" sz="2800" dirty="0" err="1">
                <a:solidFill>
                  <a:schemeClr val="accent1"/>
                </a:solidFill>
              </a:rPr>
              <a:t>process</a:t>
            </a:r>
            <a:r>
              <a:rPr lang="mi-NZ" sz="2800" dirty="0">
                <a:solidFill>
                  <a:schemeClr val="accent1"/>
                </a:solidFill>
              </a:rPr>
              <a:t>.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 err="1"/>
              <a:t>All</a:t>
            </a:r>
            <a:r>
              <a:rPr lang="mi-NZ" sz="2800" dirty="0"/>
              <a:t> </a:t>
            </a:r>
            <a:r>
              <a:rPr lang="mi-NZ" sz="2800" dirty="0" err="1"/>
              <a:t>young</a:t>
            </a:r>
            <a:r>
              <a:rPr lang="mi-NZ" sz="2800" dirty="0"/>
              <a:t> </a:t>
            </a:r>
            <a:r>
              <a:rPr lang="mi-NZ" sz="2800" dirty="0" err="1"/>
              <a:t>people</a:t>
            </a:r>
            <a:r>
              <a:rPr lang="mi-NZ" sz="2800" dirty="0"/>
              <a:t> </a:t>
            </a:r>
            <a:r>
              <a:rPr lang="mi-NZ" sz="2800" dirty="0" err="1"/>
              <a:t>can</a:t>
            </a:r>
            <a:r>
              <a:rPr lang="mi-NZ" sz="2800" dirty="0"/>
              <a:t> </a:t>
            </a:r>
            <a:r>
              <a:rPr lang="mi-NZ" sz="2800" dirty="0" err="1"/>
              <a:t>elect</a:t>
            </a:r>
            <a:r>
              <a:rPr lang="mi-NZ" sz="2800" dirty="0"/>
              <a:t> to </a:t>
            </a:r>
            <a:r>
              <a:rPr lang="mi-NZ" sz="2800" dirty="0" err="1"/>
              <a:t>attend</a:t>
            </a:r>
            <a:endParaRPr lang="mi-NZ" sz="2800" dirty="0"/>
          </a:p>
        </p:txBody>
      </p:sp>
    </p:spTree>
    <p:extLst>
      <p:ext uri="{BB962C8B-B14F-4D97-AF65-F5344CB8AC3E}">
        <p14:creationId xmlns:p14="http://schemas.microsoft.com/office/powerpoint/2010/main" val="3295248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>
            <a:extLst>
              <a:ext uri="{FF2B5EF4-FFF2-40B4-BE49-F238E27FC236}">
                <a16:creationId xmlns:a16="http://schemas.microsoft.com/office/drawing/2014/main" id="{3E5F00D5-5475-418F-96A7-B238585E7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42" y="116632"/>
            <a:ext cx="6131228" cy="36614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54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Cultural Aspects of</a:t>
            </a:r>
          </a:p>
          <a:p>
            <a:pPr algn="r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54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54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Rangatahi</a:t>
            </a:r>
            <a:r>
              <a:rPr lang="en-US" altLang="en-US" sz="54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Court…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FB03-5DB4-4FF6-B333-A290D6D1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bg1"/>
                </a:solidFill>
              </a:rPr>
              <a:t>Cultural Components</a:t>
            </a:r>
            <a:endParaRPr lang="en-NZ" sz="2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8F0050-48B7-4230-8900-8F70AFF9A725}"/>
              </a:ext>
            </a:extLst>
          </p:cNvPr>
          <p:cNvSpPr txBox="1">
            <a:spLocks/>
          </p:cNvSpPr>
          <p:nvPr/>
        </p:nvSpPr>
        <p:spPr>
          <a:xfrm>
            <a:off x="1054032" y="2276872"/>
            <a:ext cx="8089968" cy="439261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mi-NZ" sz="2800" b="1" dirty="0">
                <a:solidFill>
                  <a:prstClr val="black"/>
                </a:solidFill>
              </a:rPr>
              <a:t>Pōwhiri: </a:t>
            </a:r>
            <a:r>
              <a:rPr lang="mi-NZ" sz="2800" dirty="0">
                <a:solidFill>
                  <a:prstClr val="black"/>
                </a:solidFill>
              </a:rPr>
              <a:t>traditional ceremony of welcome between tangata whenua (hosts) and manuhiri (visitors)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mi-NZ" sz="2800" b="1" dirty="0">
                <a:solidFill>
                  <a:prstClr val="black"/>
                </a:solidFill>
              </a:rPr>
              <a:t>Karanga: </a:t>
            </a:r>
            <a:r>
              <a:rPr lang="mi-NZ" sz="2800" dirty="0">
                <a:solidFill>
                  <a:prstClr val="black"/>
                </a:solidFill>
              </a:rPr>
              <a:t>host’s call of </a:t>
            </a:r>
            <a:r>
              <a:rPr lang="mi-NZ" sz="2800" dirty="0" err="1">
                <a:solidFill>
                  <a:prstClr val="black"/>
                </a:solidFill>
              </a:rPr>
              <a:t>welcome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mi-NZ" sz="2800" b="1" dirty="0">
                <a:solidFill>
                  <a:prstClr val="black"/>
                </a:solidFill>
              </a:rPr>
              <a:t>Karanga: </a:t>
            </a:r>
            <a:r>
              <a:rPr lang="mi-NZ" sz="2800" dirty="0" err="1">
                <a:solidFill>
                  <a:prstClr val="black"/>
                </a:solidFill>
              </a:rPr>
              <a:t>visitor’s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reply</a:t>
            </a:r>
            <a:endParaRPr lang="mi-NZ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4AD1A3C6-41A0-46B8-AB3B-B6A1BEFB7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927"/>
            <a:ext cx="9144000" cy="59300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D761AE-4869-4008-BAD4-A23C4BEDDD3F}"/>
              </a:ext>
            </a:extLst>
          </p:cNvPr>
          <p:cNvSpPr/>
          <p:nvPr/>
        </p:nvSpPr>
        <p:spPr>
          <a:xfrm>
            <a:off x="3851920" y="610262"/>
            <a:ext cx="631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en-US" altLang="en-US" sz="2800" dirty="0" err="1"/>
              <a:t>Waiwhetū</a:t>
            </a:r>
            <a:r>
              <a:rPr lang="en-US" altLang="en-US" sz="2800" dirty="0"/>
              <a:t> Marae, </a:t>
            </a:r>
            <a:r>
              <a:rPr lang="en-NZ" sz="2800" dirty="0" err="1"/>
              <a:t>Te</a:t>
            </a:r>
            <a:r>
              <a:rPr lang="en-NZ" sz="2800" dirty="0"/>
              <a:t> </a:t>
            </a:r>
            <a:r>
              <a:rPr lang="en-NZ" sz="2800" dirty="0" err="1"/>
              <a:t>Āti</a:t>
            </a:r>
            <a:r>
              <a:rPr lang="en-NZ" sz="2800" dirty="0"/>
              <a:t> Awa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15802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FB03-5DB4-4FF6-B333-A290D6D1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bg1"/>
                </a:solidFill>
              </a:rPr>
              <a:t>Cultural Components</a:t>
            </a:r>
            <a:endParaRPr lang="en-NZ" sz="2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8F0050-48B7-4230-8900-8F70AFF9A725}"/>
              </a:ext>
            </a:extLst>
          </p:cNvPr>
          <p:cNvSpPr txBox="1">
            <a:spLocks/>
          </p:cNvSpPr>
          <p:nvPr/>
        </p:nvSpPr>
        <p:spPr>
          <a:xfrm>
            <a:off x="971600" y="2132856"/>
            <a:ext cx="8352928" cy="439261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mi-NZ" sz="2800" b="1" dirty="0">
                <a:solidFill>
                  <a:prstClr val="black"/>
                </a:solidFill>
              </a:rPr>
              <a:t>Mihi whakatau: </a:t>
            </a:r>
            <a:r>
              <a:rPr lang="mi-NZ" sz="2800" dirty="0">
                <a:solidFill>
                  <a:prstClr val="black"/>
                </a:solidFill>
              </a:rPr>
              <a:t>host’s speech of welcome to visitors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mi-NZ" sz="2800" b="1" dirty="0">
                <a:solidFill>
                  <a:prstClr val="black"/>
                </a:solidFill>
              </a:rPr>
              <a:t>Waiata tautoko: </a:t>
            </a:r>
            <a:r>
              <a:rPr lang="mi-NZ" sz="2800" dirty="0">
                <a:solidFill>
                  <a:prstClr val="black"/>
                </a:solidFill>
              </a:rPr>
              <a:t>song to support speech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mi-NZ" sz="2800" b="1" dirty="0">
                <a:solidFill>
                  <a:prstClr val="black"/>
                </a:solidFill>
              </a:rPr>
              <a:t>Mihi whakaeke: </a:t>
            </a:r>
            <a:r>
              <a:rPr lang="mi-NZ" sz="2800" dirty="0">
                <a:solidFill>
                  <a:prstClr val="black"/>
                </a:solidFill>
              </a:rPr>
              <a:t>visitor’s speech in reply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mi-NZ" sz="2800" b="1" dirty="0">
                <a:solidFill>
                  <a:prstClr val="black"/>
                </a:solidFill>
              </a:rPr>
              <a:t>Waiata tautoko: </a:t>
            </a:r>
            <a:r>
              <a:rPr lang="mi-NZ" sz="2800" dirty="0">
                <a:solidFill>
                  <a:prstClr val="black"/>
                </a:solidFill>
              </a:rPr>
              <a:t>song to </a:t>
            </a:r>
            <a:r>
              <a:rPr lang="mi-NZ" sz="2800" dirty="0" err="1">
                <a:solidFill>
                  <a:prstClr val="black"/>
                </a:solidFill>
              </a:rPr>
              <a:t>support</a:t>
            </a:r>
            <a:r>
              <a:rPr lang="mi-NZ" sz="2800" dirty="0">
                <a:solidFill>
                  <a:prstClr val="black"/>
                </a:solidFill>
              </a:rPr>
              <a:t> </a:t>
            </a:r>
            <a:r>
              <a:rPr lang="mi-NZ" sz="2800" dirty="0" err="1">
                <a:solidFill>
                  <a:prstClr val="black"/>
                </a:solidFill>
              </a:rPr>
              <a:t>speech</a:t>
            </a:r>
            <a:endParaRPr lang="mi-NZ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33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1">
            <a:extLst>
              <a:ext uri="{FF2B5EF4-FFF2-40B4-BE49-F238E27FC236}">
                <a16:creationId xmlns:a16="http://schemas.microsoft.com/office/drawing/2014/main" id="{5459EF0C-FD02-4516-8A36-A56B784137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73475" y="2492896"/>
            <a:ext cx="5470525" cy="3429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/>
              <a:t>Koha</a:t>
            </a:r>
            <a:r>
              <a:rPr lang="en-US" altLang="en-US" sz="2800" dirty="0"/>
              <a:t>: visitor’s gift to hosts</a:t>
            </a:r>
          </a:p>
          <a:p>
            <a:pPr eaLnBrk="1" hangingPunct="1"/>
            <a:r>
              <a:rPr lang="en-US" altLang="en-US" sz="2800" b="1" dirty="0"/>
              <a:t>Hongi</a:t>
            </a:r>
            <a:r>
              <a:rPr lang="en-US" altLang="en-US" sz="2800" dirty="0"/>
              <a:t>: pressing of noses, sharing of breath</a:t>
            </a:r>
          </a:p>
          <a:p>
            <a:pPr eaLnBrk="1" hangingPunct="1"/>
            <a:r>
              <a:rPr lang="en-US" altLang="en-US" sz="2800" b="1" dirty="0" err="1"/>
              <a:t>Hākari</a:t>
            </a:r>
            <a:r>
              <a:rPr lang="en-US" altLang="en-US" sz="2800" dirty="0"/>
              <a:t>: sharing of food</a:t>
            </a:r>
          </a:p>
          <a:p>
            <a:pPr eaLnBrk="1" hangingPunct="1"/>
            <a:r>
              <a:rPr lang="en-US" altLang="en-US" sz="2800" b="1" dirty="0" err="1"/>
              <a:t>Rangatahi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Pepeha</a:t>
            </a:r>
            <a:r>
              <a:rPr lang="en-US" altLang="en-US" sz="2800" dirty="0"/>
              <a:t>: young person’s introduction</a:t>
            </a:r>
          </a:p>
          <a:p>
            <a:pPr eaLnBrk="1" hangingPunct="1"/>
            <a:r>
              <a:rPr lang="en-US" altLang="en-US" sz="2800" b="1" dirty="0"/>
              <a:t>Marae Kawa: </a:t>
            </a:r>
            <a:r>
              <a:rPr lang="en-US" altLang="en-US" sz="2800" dirty="0"/>
              <a:t>customs of the marae and wharenui</a:t>
            </a:r>
            <a:r>
              <a:rPr lang="en-US" altLang="en-US" sz="2800" b="1" dirty="0"/>
              <a:t> </a:t>
            </a:r>
          </a:p>
          <a:p>
            <a:pPr eaLnBrk="1" hangingPunct="1"/>
            <a:r>
              <a:rPr lang="en-US" altLang="en-US" sz="2800" b="1" dirty="0"/>
              <a:t>Tikanga: </a:t>
            </a:r>
            <a:r>
              <a:rPr lang="en-US" altLang="en-US" sz="2800" dirty="0"/>
              <a:t>customs, correct way of doing things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34821" name="Picture 4" descr="E:\Whangara photos 021.png">
            <a:extLst>
              <a:ext uri="{FF2B5EF4-FFF2-40B4-BE49-F238E27FC236}">
                <a16:creationId xmlns:a16="http://schemas.microsoft.com/office/drawing/2014/main" id="{9D44C1EF-B93D-44F2-AFDE-56A679CD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5240"/>
            <a:ext cx="3524915" cy="242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5">
            <a:extLst>
              <a:ext uri="{FF2B5EF4-FFF2-40B4-BE49-F238E27FC236}">
                <a16:creationId xmlns:a16="http://schemas.microsoft.com/office/drawing/2014/main" id="{8213C178-9503-478A-9F6D-1D4F31FDA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3817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mi-NZ" altLang="en-US" sz="1200"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02D75A-4E8F-4439-A550-194F119BD7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mi-NZ" sz="3800" b="1" dirty="0" err="1">
                <a:solidFill>
                  <a:schemeClr val="bg1"/>
                </a:solidFill>
              </a:rPr>
              <a:t>Cultural</a:t>
            </a:r>
            <a:r>
              <a:rPr lang="mi-NZ" sz="3800" b="1" dirty="0">
                <a:solidFill>
                  <a:schemeClr val="bg1"/>
                </a:solidFill>
              </a:rPr>
              <a:t> </a:t>
            </a:r>
            <a:r>
              <a:rPr lang="mi-NZ" sz="3800" b="1" dirty="0" err="1">
                <a:solidFill>
                  <a:schemeClr val="bg1"/>
                </a:solidFill>
              </a:rPr>
              <a:t>Aspects</a:t>
            </a:r>
            <a:r>
              <a:rPr lang="mi-NZ" sz="3800" b="1" dirty="0">
                <a:solidFill>
                  <a:schemeClr val="bg1"/>
                </a:solidFill>
              </a:rPr>
              <a:t> </a:t>
            </a:r>
            <a:r>
              <a:rPr lang="mi-NZ" sz="3800" b="1" dirty="0" err="1">
                <a:solidFill>
                  <a:schemeClr val="bg1"/>
                </a:solidFill>
              </a:rPr>
              <a:t>of</a:t>
            </a:r>
            <a:r>
              <a:rPr lang="mi-NZ" sz="3800" b="1" dirty="0">
                <a:solidFill>
                  <a:schemeClr val="bg1"/>
                </a:solidFill>
              </a:rPr>
              <a:t> Rangatahi </a:t>
            </a:r>
            <a:r>
              <a:rPr lang="mi-NZ" sz="3800" b="1" dirty="0" err="1">
                <a:solidFill>
                  <a:schemeClr val="bg1"/>
                </a:solidFill>
              </a:rPr>
              <a:t>Court</a:t>
            </a:r>
            <a:endParaRPr lang="en-NZ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>
            <a:extLst>
              <a:ext uri="{FF2B5EF4-FFF2-40B4-BE49-F238E27FC236}">
                <a16:creationId xmlns:a16="http://schemas.microsoft.com/office/drawing/2014/main" id="{53B0B5A4-DE70-440B-BB40-973540D4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97" y="1452442"/>
            <a:ext cx="824651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ts val="2700"/>
              </a:lnSpc>
              <a:spcAft>
                <a:spcPts val="12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sz="2800" kern="0" dirty="0">
                <a:latin typeface="+mn-lt"/>
                <a:ea typeface="+mn-ea"/>
              </a:rPr>
              <a:t>Enhanced by use of Marae as a venue</a:t>
            </a:r>
          </a:p>
          <a:p>
            <a:pPr marL="342900" indent="-342900" eaLnBrk="1" hangingPunct="1">
              <a:lnSpc>
                <a:spcPts val="2700"/>
              </a:lnSpc>
              <a:spcAft>
                <a:spcPts val="12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sz="2800" kern="0" dirty="0">
                <a:latin typeface="+mn-lt"/>
                <a:ea typeface="+mn-ea"/>
              </a:rPr>
              <a:t>Enhanced by involvement of elders and Lay Advocates</a:t>
            </a:r>
          </a:p>
        </p:txBody>
      </p:sp>
      <p:pic>
        <p:nvPicPr>
          <p:cNvPr id="40965" name="Picture 10" descr="IMAGE_102.jpeg">
            <a:extLst>
              <a:ext uri="{FF2B5EF4-FFF2-40B4-BE49-F238E27FC236}">
                <a16:creationId xmlns:a16="http://schemas.microsoft.com/office/drawing/2014/main" id="{A40E6DF1-3663-4ED8-A926-FA2864A78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12" y="2708920"/>
            <a:ext cx="5670376" cy="387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5">
            <a:extLst>
              <a:ext uri="{FF2B5EF4-FFF2-40B4-BE49-F238E27FC236}">
                <a16:creationId xmlns:a16="http://schemas.microsoft.com/office/drawing/2014/main" id="{37E8A873-C84B-437F-84DC-3772357E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3817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mi-NZ" altLang="en-US" sz="1200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0E135-DD61-449D-BCD3-1C774FD38075}"/>
              </a:ext>
            </a:extLst>
          </p:cNvPr>
          <p:cNvSpPr txBox="1">
            <a:spLocks/>
          </p:cNvSpPr>
          <p:nvPr/>
        </p:nvSpPr>
        <p:spPr>
          <a:xfrm>
            <a:off x="21190" y="-9593"/>
            <a:ext cx="9144000" cy="1196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mi-NZ" sz="3800" b="1" dirty="0" err="1">
                <a:solidFill>
                  <a:schemeClr val="bg1"/>
                </a:solidFill>
              </a:rPr>
              <a:t>Features</a:t>
            </a:r>
            <a:r>
              <a:rPr lang="mi-NZ" sz="3800" b="1" dirty="0">
                <a:solidFill>
                  <a:schemeClr val="bg1"/>
                </a:solidFill>
              </a:rPr>
              <a:t> </a:t>
            </a:r>
            <a:r>
              <a:rPr lang="mi-NZ" sz="3800" b="1" dirty="0" err="1">
                <a:solidFill>
                  <a:schemeClr val="bg1"/>
                </a:solidFill>
              </a:rPr>
              <a:t>of</a:t>
            </a:r>
            <a:r>
              <a:rPr lang="mi-NZ" sz="3800" b="1" dirty="0">
                <a:solidFill>
                  <a:schemeClr val="bg1"/>
                </a:solidFill>
              </a:rPr>
              <a:t> Rangatahi </a:t>
            </a:r>
            <a:r>
              <a:rPr lang="mi-NZ" sz="3800" b="1" dirty="0" err="1">
                <a:solidFill>
                  <a:schemeClr val="bg1"/>
                </a:solidFill>
              </a:rPr>
              <a:t>Courts</a:t>
            </a:r>
            <a:endParaRPr lang="en-NZ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>
            <a:extLst>
              <a:ext uri="{FF2B5EF4-FFF2-40B4-BE49-F238E27FC236}">
                <a16:creationId xmlns:a16="http://schemas.microsoft.com/office/drawing/2014/main" id="{90955546-3C55-40A6-8DB3-747D4A52B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484784"/>
            <a:ext cx="8160196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ts val="27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en-US" sz="2800" kern="0" dirty="0">
                <a:latin typeface="+mn-lt"/>
                <a:ea typeface="+mn-ea"/>
              </a:rPr>
              <a:t>Court process culturally appropriate by incorporation of Māori custom, protocol and </a:t>
            </a:r>
            <a:r>
              <a:rPr lang="en-US" sz="2800" kern="0" dirty="0" err="1">
                <a:latin typeface="+mn-lt"/>
                <a:ea typeface="+mn-ea"/>
              </a:rPr>
              <a:t>reo</a:t>
            </a:r>
            <a:endParaRPr lang="en-US" sz="2800" kern="0" dirty="0">
              <a:latin typeface="+mn-lt"/>
              <a:ea typeface="+mn-ea"/>
            </a:endParaRPr>
          </a:p>
        </p:txBody>
      </p:sp>
      <p:pic>
        <p:nvPicPr>
          <p:cNvPr id="43013" name="Picture 5" descr="DSC01148.jpg">
            <a:extLst>
              <a:ext uri="{FF2B5EF4-FFF2-40B4-BE49-F238E27FC236}">
                <a16:creationId xmlns:a16="http://schemas.microsoft.com/office/drawing/2014/main" id="{B9305AB3-96E9-47FF-AB1C-318B57C20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56" y="2424583"/>
            <a:ext cx="6106268" cy="41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5">
            <a:extLst>
              <a:ext uri="{FF2B5EF4-FFF2-40B4-BE49-F238E27FC236}">
                <a16:creationId xmlns:a16="http://schemas.microsoft.com/office/drawing/2014/main" id="{EBC35599-B1AF-4BEA-94C4-281C10698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3817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mi-NZ" altLang="en-US" sz="1200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3E936F-2783-475B-A337-5DA4454EF6CA}"/>
              </a:ext>
            </a:extLst>
          </p:cNvPr>
          <p:cNvSpPr txBox="1">
            <a:spLocks/>
          </p:cNvSpPr>
          <p:nvPr/>
        </p:nvSpPr>
        <p:spPr>
          <a:xfrm>
            <a:off x="21190" y="-9593"/>
            <a:ext cx="9144000" cy="1196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mi-NZ" sz="3800" b="1" dirty="0" err="1">
                <a:solidFill>
                  <a:schemeClr val="bg1"/>
                </a:solidFill>
              </a:rPr>
              <a:t>Features</a:t>
            </a:r>
            <a:r>
              <a:rPr lang="mi-NZ" sz="3800" b="1" dirty="0">
                <a:solidFill>
                  <a:schemeClr val="bg1"/>
                </a:solidFill>
              </a:rPr>
              <a:t> </a:t>
            </a:r>
            <a:r>
              <a:rPr lang="mi-NZ" sz="3800" b="1" dirty="0" err="1">
                <a:solidFill>
                  <a:schemeClr val="bg1"/>
                </a:solidFill>
              </a:rPr>
              <a:t>of</a:t>
            </a:r>
            <a:r>
              <a:rPr lang="mi-NZ" sz="3800" b="1" dirty="0">
                <a:solidFill>
                  <a:schemeClr val="bg1"/>
                </a:solidFill>
              </a:rPr>
              <a:t> Rangatahi </a:t>
            </a:r>
            <a:r>
              <a:rPr lang="mi-NZ" sz="3800" b="1" dirty="0" err="1">
                <a:solidFill>
                  <a:schemeClr val="bg1"/>
                </a:solidFill>
              </a:rPr>
              <a:t>Courts</a:t>
            </a:r>
            <a:endParaRPr lang="en-NZ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>
            <a:extLst>
              <a:ext uri="{FF2B5EF4-FFF2-40B4-BE49-F238E27FC236}">
                <a16:creationId xmlns:a16="http://schemas.microsoft.com/office/drawing/2014/main" id="{8BF6EC34-CCF5-4C10-BE61-887F4FF5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A330A56-FBCB-4838-9221-58F50CAA758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mi-NZ" sz="3800" b="1" dirty="0" err="1">
                <a:solidFill>
                  <a:schemeClr val="bg1"/>
                </a:solidFill>
              </a:rPr>
              <a:t>Set</a:t>
            </a:r>
            <a:r>
              <a:rPr lang="mi-NZ" sz="3800" b="1" dirty="0">
                <a:solidFill>
                  <a:schemeClr val="bg1"/>
                </a:solidFill>
              </a:rPr>
              <a:t> </a:t>
            </a:r>
            <a:r>
              <a:rPr lang="mi-NZ" sz="3800" b="1" dirty="0" err="1">
                <a:solidFill>
                  <a:schemeClr val="bg1"/>
                </a:solidFill>
              </a:rPr>
              <a:t>Up</a:t>
            </a:r>
            <a:endParaRPr lang="en-NZ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8A27-799C-4867-A2E6-4F1D33D9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bg1"/>
                </a:solidFill>
              </a:rPr>
              <a:t>Qualitative Evaluation (2012)</a:t>
            </a:r>
            <a:endParaRPr lang="en-NZ" sz="3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A690A1-3A7E-4BAA-9026-34EAD45E7011}"/>
              </a:ext>
            </a:extLst>
          </p:cNvPr>
          <p:cNvSpPr txBox="1">
            <a:spLocks/>
          </p:cNvSpPr>
          <p:nvPr/>
        </p:nvSpPr>
        <p:spPr>
          <a:xfrm>
            <a:off x="845624" y="1844824"/>
            <a:ext cx="8316565" cy="417671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Evaluation strongly endorsed the Rangatahi </a:t>
            </a:r>
            <a:r>
              <a:rPr lang="mi-NZ" sz="2800" dirty="0" err="1">
                <a:solidFill>
                  <a:prstClr val="black"/>
                </a:solidFill>
                <a:latin typeface="+mn-lt"/>
                <a:cs typeface="+mn-cs"/>
              </a:rPr>
              <a:t>Courts</a:t>
            </a: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 –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Consistent operational process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Positive early outcomes for young people, whānau, </a:t>
            </a:r>
            <a:r>
              <a:rPr lang="mi-NZ" sz="2800" dirty="0" err="1">
                <a:solidFill>
                  <a:prstClr val="black"/>
                </a:solidFill>
                <a:latin typeface="+mn-lt"/>
                <a:cs typeface="+mn-cs"/>
              </a:rPr>
              <a:t>victims</a:t>
            </a: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, agencies and marae communities</a:t>
            </a:r>
          </a:p>
          <a:p>
            <a:pPr algn="just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Identifies good practice responses to key challenges faced by the Rangatahi </a:t>
            </a:r>
            <a:r>
              <a:rPr lang="mi-NZ" sz="2800" dirty="0" err="1">
                <a:solidFill>
                  <a:prstClr val="black"/>
                </a:solidFill>
                <a:latin typeface="+mn-lt"/>
                <a:cs typeface="+mn-cs"/>
              </a:rPr>
              <a:t>Courts</a:t>
            </a:r>
            <a:r>
              <a:rPr lang="mi-NZ" sz="2800" dirty="0">
                <a:solidFill>
                  <a:prstClr val="black"/>
                </a:solidFill>
                <a:latin typeface="+mn-lt"/>
                <a:cs typeface="+mn-cs"/>
              </a:rPr>
              <a:t>.</a:t>
            </a:r>
            <a:endParaRPr lang="en-NZ" sz="40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Marae Kaumatua.png">
            <a:extLst>
              <a:ext uri="{FF2B5EF4-FFF2-40B4-BE49-F238E27FC236}">
                <a16:creationId xmlns:a16="http://schemas.microsoft.com/office/drawing/2014/main" id="{EA8266D9-2797-41B1-8A37-036F14E9E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764704"/>
            <a:ext cx="6120680" cy="637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2E8A1-C1FC-4B3D-8B24-B71DD3A2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bg1"/>
                </a:solidFill>
              </a:rPr>
              <a:t>Qualitative Evaluation (2012)</a:t>
            </a:r>
            <a:endParaRPr lang="en-NZ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35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YF Supervisor2.png">
            <a:extLst>
              <a:ext uri="{FF2B5EF4-FFF2-40B4-BE49-F238E27FC236}">
                <a16:creationId xmlns:a16="http://schemas.microsoft.com/office/drawing/2014/main" id="{89B80EAA-AFD7-43FD-B34D-43F56B61A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23" y="635507"/>
            <a:ext cx="5977954" cy="624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2E8A1-C1FC-4B3D-8B24-B71DD3A2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bg1"/>
                </a:solidFill>
              </a:rPr>
              <a:t>Qualitative Evaluation (2012)</a:t>
            </a:r>
            <a:endParaRPr lang="en-NZ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Male Rangatahi.png">
            <a:extLst>
              <a:ext uri="{FF2B5EF4-FFF2-40B4-BE49-F238E27FC236}">
                <a16:creationId xmlns:a16="http://schemas.microsoft.com/office/drawing/2014/main" id="{B2B068FA-72A5-4092-84E1-6D69277E1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01" y="836712"/>
            <a:ext cx="548099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2E8A1-C1FC-4B3D-8B24-B71DD3A2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bg1"/>
                </a:solidFill>
              </a:rPr>
              <a:t>Qualitative Evaluation (2012)</a:t>
            </a:r>
            <a:endParaRPr lang="en-NZ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21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2DDA-9A46-4470-A9C4-89184912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800" b="1" dirty="0">
                <a:solidFill>
                  <a:schemeClr val="bg1"/>
                </a:solidFill>
              </a:rPr>
              <a:t>Qualitative Evaluation (2012)</a:t>
            </a:r>
            <a:endParaRPr lang="en-NZ" sz="3800" b="1" dirty="0">
              <a:solidFill>
                <a:schemeClr val="bg1"/>
              </a:solidFill>
            </a:endParaRPr>
          </a:p>
        </p:txBody>
      </p:sp>
      <p:pic>
        <p:nvPicPr>
          <p:cNvPr id="47110" name="Content Placeholder 16" descr="WORDCLOUD Youth Court.jpg">
            <a:extLst>
              <a:ext uri="{FF2B5EF4-FFF2-40B4-BE49-F238E27FC236}">
                <a16:creationId xmlns:a16="http://schemas.microsoft.com/office/drawing/2014/main" id="{60203A91-ED2D-4EBB-A9A3-A6EA5D11F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2" y="1230673"/>
            <a:ext cx="9164785" cy="55172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C3CDE8-C060-495A-BBC1-A914CBD1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146"/>
            <a:ext cx="9144000" cy="61008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2FDEFC-D861-4A3F-A3EE-8E72027749BF}"/>
              </a:ext>
            </a:extLst>
          </p:cNvPr>
          <p:cNvSpPr/>
          <p:nvPr/>
        </p:nvSpPr>
        <p:spPr>
          <a:xfrm>
            <a:off x="3563888" y="233926"/>
            <a:ext cx="631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en-US" altLang="en-US" sz="2800" dirty="0" err="1"/>
              <a:t>Te</a:t>
            </a:r>
            <a:r>
              <a:rPr lang="en-US" altLang="en-US" sz="2800" dirty="0"/>
              <a:t> Rau Aroha Marae, </a:t>
            </a:r>
            <a:r>
              <a:rPr lang="en-US" altLang="en-US" sz="2800" dirty="0" err="1"/>
              <a:t>Ngāi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Tahu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33694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7CF1-65A0-4651-8482-AD0D01491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2800" b="1" dirty="0">
                <a:solidFill>
                  <a:schemeClr val="bg1"/>
                </a:solidFill>
              </a:rPr>
              <a:t>Australasia Institute of Judicial Administration</a:t>
            </a:r>
            <a:br>
              <a:rPr lang="mi-NZ" sz="2800" b="1" dirty="0">
                <a:solidFill>
                  <a:schemeClr val="bg1"/>
                </a:solidFill>
              </a:rPr>
            </a:br>
            <a:r>
              <a:rPr lang="mi-NZ" sz="2800" dirty="0">
                <a:solidFill>
                  <a:schemeClr val="bg1"/>
                </a:solidFill>
              </a:rPr>
              <a:t>Award for Excellence in Judicial Administration - 2015</a:t>
            </a:r>
            <a:endParaRPr lang="en-NZ" sz="2800" dirty="0">
              <a:solidFill>
                <a:schemeClr val="bg1"/>
              </a:solidFill>
            </a:endParaRPr>
          </a:p>
        </p:txBody>
      </p:sp>
      <p:pic>
        <p:nvPicPr>
          <p:cNvPr id="50182" name="Picture 9" descr="I:\PYCJ\Specialist Youth Courts\Rangatahi Courts\AIJA AWARD\Rangatahi Court - Judicial Administration Award for Excellence\IMG_1918.JPG">
            <a:extLst>
              <a:ext uri="{FF2B5EF4-FFF2-40B4-BE49-F238E27FC236}">
                <a16:creationId xmlns:a16="http://schemas.microsoft.com/office/drawing/2014/main" id="{F082830C-E718-45F8-9C87-0D5DCA95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3"/>
          <a:stretch>
            <a:fillRect/>
          </a:stretch>
        </p:blipFill>
        <p:spPr bwMode="auto">
          <a:xfrm>
            <a:off x="1778790" y="3396275"/>
            <a:ext cx="55864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81154D-3BC7-488D-8DED-3AB585AC1FC2}"/>
              </a:ext>
            </a:extLst>
          </p:cNvPr>
          <p:cNvSpPr txBox="1"/>
          <p:nvPr/>
        </p:nvSpPr>
        <p:spPr>
          <a:xfrm>
            <a:off x="827879" y="1412776"/>
            <a:ext cx="7488237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mi-NZ" sz="2800" dirty="0" err="1">
                <a:latin typeface="+mn-lt"/>
                <a:cs typeface="Arial" charset="0"/>
              </a:rPr>
              <a:t>Internationally</a:t>
            </a:r>
            <a:r>
              <a:rPr lang="mi-NZ" sz="2800" dirty="0">
                <a:latin typeface="+mn-lt"/>
                <a:cs typeface="Arial" charset="0"/>
              </a:rPr>
              <a:t> </a:t>
            </a:r>
            <a:r>
              <a:rPr lang="mi-NZ" sz="2800" dirty="0" err="1">
                <a:latin typeface="+mn-lt"/>
                <a:cs typeface="Arial" charset="0"/>
              </a:rPr>
              <a:t>recognises</a:t>
            </a:r>
            <a:r>
              <a:rPr lang="mi-NZ" sz="2800" dirty="0">
                <a:latin typeface="+mn-lt"/>
                <a:cs typeface="Arial" charset="0"/>
              </a:rPr>
              <a:t> the successful collaboration between the Youth Court and Māori and Pasifika communities to improve access to justice for young people.</a:t>
            </a:r>
            <a:endParaRPr lang="en-NZ" sz="28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2540-E396-4029-8942-339D1615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2800" b="1" dirty="0">
                <a:solidFill>
                  <a:schemeClr val="bg1"/>
                </a:solidFill>
              </a:rPr>
              <a:t>Institute of Public Administration New Zealand</a:t>
            </a:r>
            <a:br>
              <a:rPr lang="mi-NZ" sz="2800" b="1" dirty="0">
                <a:solidFill>
                  <a:schemeClr val="bg1"/>
                </a:solidFill>
              </a:rPr>
            </a:br>
            <a:r>
              <a:rPr lang="mi-NZ" sz="2800" dirty="0">
                <a:solidFill>
                  <a:schemeClr val="bg1"/>
                </a:solidFill>
              </a:rPr>
              <a:t>Award for Excellence in Crown/Māori Relationship - 2016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BCD79-E3D2-4B67-81C3-31CAF4333A1D}"/>
              </a:ext>
            </a:extLst>
          </p:cNvPr>
          <p:cNvSpPr txBox="1"/>
          <p:nvPr/>
        </p:nvSpPr>
        <p:spPr>
          <a:xfrm>
            <a:off x="963404" y="1332458"/>
            <a:ext cx="81724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latin typeface="+mn-lt"/>
                <a:cs typeface="Arial" charset="0"/>
              </a:rPr>
              <a:t>Recognises and celebrates outstanding performance in the public sector, and the difference sector professionals make to the lives of New Zealanders. </a:t>
            </a:r>
            <a:endParaRPr lang="en-NZ" sz="2800" dirty="0">
              <a:latin typeface="+mn-lt"/>
              <a:cs typeface="Arial" charset="0"/>
            </a:endParaRPr>
          </a:p>
        </p:txBody>
      </p:sp>
      <p:pic>
        <p:nvPicPr>
          <p:cNvPr id="51207" name="Picture 2" descr="I:\PYCJ\Specialist Youth Courts\Rangatahi Courts\IPANZ Award 2016\160707IPANZ.jpg">
            <a:extLst>
              <a:ext uri="{FF2B5EF4-FFF2-40B4-BE49-F238E27FC236}">
                <a16:creationId xmlns:a16="http://schemas.microsoft.com/office/drawing/2014/main" id="{8C1483CB-8E95-40A4-8B2F-3D3614E2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99" y="2852936"/>
            <a:ext cx="471646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E4E3-0002-4CFA-B523-A6D33FE0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sz="3400" b="1" dirty="0">
                <a:solidFill>
                  <a:schemeClr val="bg1"/>
                </a:solidFill>
              </a:rPr>
              <a:t>The Future</a:t>
            </a:r>
            <a:endParaRPr lang="en-NZ" sz="3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08B9D-CEA4-406D-883A-90F093715F57}"/>
              </a:ext>
            </a:extLst>
          </p:cNvPr>
          <p:cNvSpPr txBox="1"/>
          <p:nvPr/>
        </p:nvSpPr>
        <p:spPr>
          <a:xfrm>
            <a:off x="827584" y="1340768"/>
            <a:ext cx="8137177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cs typeface="Arial" charset="0"/>
              </a:rPr>
              <a:t>Concerted multi-level strategies required to address disproportionate over-representation. Everyone must do what they can within their own sphere of influence.</a:t>
            </a:r>
          </a:p>
          <a:p>
            <a:pPr marL="179388" indent="-179388" algn="just"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800" dirty="0" err="1">
                <a:latin typeface="+mn-lt"/>
                <a:cs typeface="Arial" charset="0"/>
              </a:rPr>
              <a:t>Ngā</a:t>
            </a:r>
            <a:r>
              <a:rPr lang="en-GB" sz="2800" dirty="0">
                <a:latin typeface="+mn-lt"/>
                <a:cs typeface="Arial" charset="0"/>
              </a:rPr>
              <a:t> </a:t>
            </a:r>
            <a:r>
              <a:rPr lang="en-GB" sz="2800" dirty="0" err="1">
                <a:latin typeface="+mn-lt"/>
                <a:cs typeface="Arial" charset="0"/>
              </a:rPr>
              <a:t>Kōti</a:t>
            </a:r>
            <a:r>
              <a:rPr lang="en-GB" sz="2800" dirty="0">
                <a:latin typeface="+mn-lt"/>
                <a:cs typeface="Arial" charset="0"/>
              </a:rPr>
              <a:t> </a:t>
            </a:r>
            <a:r>
              <a:rPr lang="en-GB" sz="2800" dirty="0" err="1">
                <a:latin typeface="+mn-lt"/>
                <a:cs typeface="Arial" charset="0"/>
              </a:rPr>
              <a:t>Rangatahi</a:t>
            </a:r>
            <a:r>
              <a:rPr lang="en-GB" sz="2800" dirty="0">
                <a:latin typeface="+mn-lt"/>
                <a:cs typeface="Arial" charset="0"/>
              </a:rPr>
              <a:t> - “… one of many necessary steps in the right direction along a difficult and long road ahead.”</a:t>
            </a:r>
          </a:p>
          <a:p>
            <a:pPr marL="179388" indent="-179388" algn="just"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800" i="1" dirty="0">
                <a:latin typeface="+mn-lt"/>
                <a:cs typeface="Arial" charset="0"/>
              </a:rPr>
              <a:t>“</a:t>
            </a:r>
            <a:r>
              <a:rPr lang="en-GB" sz="2800" i="1" dirty="0" err="1">
                <a:latin typeface="+mn-lt"/>
                <a:cs typeface="Arial" charset="0"/>
              </a:rPr>
              <a:t>Kua</a:t>
            </a:r>
            <a:r>
              <a:rPr lang="en-GB" sz="2800" i="1" dirty="0">
                <a:latin typeface="+mn-lt"/>
                <a:cs typeface="Arial" charset="0"/>
              </a:rPr>
              <a:t> </a:t>
            </a:r>
            <a:r>
              <a:rPr lang="en-GB" sz="2800" i="1" dirty="0" err="1">
                <a:latin typeface="+mn-lt"/>
                <a:cs typeface="Arial" charset="0"/>
              </a:rPr>
              <a:t>takoto</a:t>
            </a:r>
            <a:r>
              <a:rPr lang="en-GB" sz="2800" i="1" dirty="0">
                <a:latin typeface="+mn-lt"/>
                <a:cs typeface="Arial" charset="0"/>
              </a:rPr>
              <a:t> </a:t>
            </a:r>
            <a:r>
              <a:rPr lang="en-GB" sz="2800" i="1" dirty="0" err="1">
                <a:latin typeface="+mn-lt"/>
                <a:cs typeface="Arial" charset="0"/>
              </a:rPr>
              <a:t>te</a:t>
            </a:r>
            <a:r>
              <a:rPr lang="en-GB" sz="2800" i="1" dirty="0">
                <a:latin typeface="+mn-lt"/>
                <a:cs typeface="Arial" charset="0"/>
              </a:rPr>
              <a:t> </a:t>
            </a:r>
            <a:r>
              <a:rPr lang="en-GB" sz="2800" i="1" dirty="0" err="1">
                <a:latin typeface="+mn-lt"/>
                <a:cs typeface="Arial" charset="0"/>
              </a:rPr>
              <a:t>mānuka</a:t>
            </a:r>
            <a:r>
              <a:rPr lang="en-GB" sz="2800" i="1" dirty="0">
                <a:latin typeface="+mn-lt"/>
                <a:cs typeface="Arial" charset="0"/>
              </a:rPr>
              <a:t>, </a:t>
            </a:r>
            <a:r>
              <a:rPr lang="en-GB" sz="2800" i="1" dirty="0" err="1">
                <a:latin typeface="+mn-lt"/>
                <a:cs typeface="Arial" charset="0"/>
              </a:rPr>
              <a:t>aue</a:t>
            </a:r>
            <a:r>
              <a:rPr lang="en-GB" sz="2800" i="1" dirty="0">
                <a:latin typeface="+mn-lt"/>
                <a:cs typeface="Arial" charset="0"/>
              </a:rPr>
              <a:t> </a:t>
            </a:r>
            <a:r>
              <a:rPr lang="en-GB" sz="2800" i="1" dirty="0" err="1">
                <a:latin typeface="+mn-lt"/>
                <a:cs typeface="Arial" charset="0"/>
              </a:rPr>
              <a:t>tū</a:t>
            </a:r>
            <a:r>
              <a:rPr lang="en-GB" sz="2800" i="1" dirty="0">
                <a:latin typeface="+mn-lt"/>
                <a:cs typeface="Arial" charset="0"/>
              </a:rPr>
              <a:t> </a:t>
            </a:r>
            <a:r>
              <a:rPr lang="en-GB" sz="2800" i="1" dirty="0" err="1">
                <a:latin typeface="+mn-lt"/>
                <a:cs typeface="Arial" charset="0"/>
              </a:rPr>
              <a:t>ake</a:t>
            </a:r>
            <a:r>
              <a:rPr lang="en-GB" sz="2800" i="1" dirty="0">
                <a:latin typeface="+mn-lt"/>
                <a:cs typeface="Arial" charset="0"/>
              </a:rPr>
              <a:t> </a:t>
            </a:r>
            <a:r>
              <a:rPr lang="en-GB" sz="2800" i="1" dirty="0" err="1">
                <a:latin typeface="+mn-lt"/>
                <a:cs typeface="Arial" charset="0"/>
              </a:rPr>
              <a:t>ra</a:t>
            </a:r>
            <a:r>
              <a:rPr lang="en-GB" sz="2800" i="1" dirty="0">
                <a:latin typeface="+mn-lt"/>
                <a:cs typeface="Arial" charset="0"/>
              </a:rPr>
              <a:t>!” </a:t>
            </a:r>
            <a:r>
              <a:rPr lang="en-GB" sz="2800" dirty="0">
                <a:latin typeface="+mn-lt"/>
                <a:cs typeface="Arial" charset="0"/>
              </a:rPr>
              <a:t>– The challenge has been laid down, so rise up and accept the challenge.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8">
            <a:extLst>
              <a:ext uri="{FF2B5EF4-FFF2-40B4-BE49-F238E27FC236}">
                <a16:creationId xmlns:a16="http://schemas.microsoft.com/office/drawing/2014/main" id="{A75138CD-4C59-4EE8-9C35-105836DDD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1295" y="618991"/>
            <a:ext cx="7101408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6300" dirty="0"/>
              <a:t>Disproportionate Over-representation of Māori</a:t>
            </a:r>
          </a:p>
        </p:txBody>
      </p:sp>
      <p:sp>
        <p:nvSpPr>
          <p:cNvPr id="9220" name="Rectangle 19">
            <a:extLst>
              <a:ext uri="{FF2B5EF4-FFF2-40B4-BE49-F238E27FC236}">
                <a16:creationId xmlns:a16="http://schemas.microsoft.com/office/drawing/2014/main" id="{BAD8055B-9F64-4792-A818-1F306EB28B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9659" y="4437112"/>
            <a:ext cx="5064681" cy="15409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altLang="en-US" sz="2800" b="1" dirty="0"/>
              <a:t>Most important issue in modern day New Zealand Criminal Justice System.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282C11D-6346-4209-B6C0-7DFF80C57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3817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mi-NZ" altLang="en-US" sz="1200" b="1"/>
          </a:p>
        </p:txBody>
      </p:sp>
    </p:spTree>
    <p:extLst>
      <p:ext uri="{BB962C8B-B14F-4D97-AF65-F5344CB8AC3E}">
        <p14:creationId xmlns:p14="http://schemas.microsoft.com/office/powerpoint/2010/main" val="166824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AAB0-A32D-4C60-B74E-365BFCBBC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62592"/>
            <a:ext cx="7704667" cy="3332816"/>
          </a:xfrm>
        </p:spPr>
        <p:txBody>
          <a:bodyPr>
            <a:normAutofit/>
          </a:bodyPr>
          <a:lstStyle/>
          <a:p>
            <a:r>
              <a:rPr lang="en-NZ" sz="3200" dirty="0"/>
              <a:t>The process of settling among and then controlling the indigenous people of a country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EAD202-5C40-4F37-AB4B-62F6D810667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mi-NZ" b="1" dirty="0" err="1">
                <a:solidFill>
                  <a:schemeClr val="bg1"/>
                </a:solidFill>
              </a:rPr>
              <a:t>Colonisation</a:t>
            </a:r>
            <a:endParaRPr lang="en-N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2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AFB6-87EB-4A7A-B2A6-42B0DDF5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b="1" dirty="0">
                <a:solidFill>
                  <a:schemeClr val="bg1"/>
                </a:solidFill>
              </a:rPr>
              <a:t>Background</a:t>
            </a:r>
            <a:endParaRPr lang="en-NZ" b="1" dirty="0">
              <a:solidFill>
                <a:schemeClr val="bg1"/>
              </a:solidFill>
            </a:endParaRPr>
          </a:p>
        </p:txBody>
      </p:sp>
      <p:pic>
        <p:nvPicPr>
          <p:cNvPr id="8199" name="irc_mi" descr="2000px-Coat_of_arms_of_New_Zealand">
            <a:hlinkClick r:id="rId2"/>
            <a:extLst>
              <a:ext uri="{FF2B5EF4-FFF2-40B4-BE49-F238E27FC236}">
                <a16:creationId xmlns:a16="http://schemas.microsoft.com/office/drawing/2014/main" id="{17327485-A31B-48B1-85B1-B4970D09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82" y="4797153"/>
            <a:ext cx="1936572" cy="198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5C055C-8809-45F4-B4EE-2C458CEC666B}"/>
              </a:ext>
            </a:extLst>
          </p:cNvPr>
          <p:cNvSpPr txBox="1">
            <a:spLocks/>
          </p:cNvSpPr>
          <p:nvPr/>
        </p:nvSpPr>
        <p:spPr>
          <a:xfrm>
            <a:off x="998542" y="1628800"/>
            <a:ext cx="7146915" cy="410368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NZ" sz="3200" dirty="0">
                <a:solidFill>
                  <a:prstClr val="black"/>
                </a:solidFill>
              </a:rPr>
              <a:t>1840 – Treaty of Waitangi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3200" dirty="0">
                <a:solidFill>
                  <a:prstClr val="black"/>
                </a:solidFill>
              </a:rPr>
              <a:t>Fundamental cause: Imposition of </a:t>
            </a:r>
            <a:r>
              <a:rPr lang="mi-NZ" sz="3200" dirty="0" err="1">
                <a:solidFill>
                  <a:prstClr val="black"/>
                </a:solidFill>
              </a:rPr>
              <a:t>British</a:t>
            </a:r>
            <a:r>
              <a:rPr lang="mi-NZ" sz="3200" dirty="0">
                <a:solidFill>
                  <a:prstClr val="black"/>
                </a:solidFill>
              </a:rPr>
              <a:t> </a:t>
            </a:r>
            <a:r>
              <a:rPr lang="mi-NZ" sz="3200" dirty="0" err="1">
                <a:solidFill>
                  <a:prstClr val="black"/>
                </a:solidFill>
              </a:rPr>
              <a:t>law</a:t>
            </a:r>
            <a:r>
              <a:rPr lang="mi-NZ" sz="3200" dirty="0">
                <a:solidFill>
                  <a:prstClr val="black"/>
                </a:solidFill>
              </a:rPr>
              <a:t> and </a:t>
            </a:r>
            <a:r>
              <a:rPr lang="mi-NZ" sz="3200" dirty="0" err="1">
                <a:solidFill>
                  <a:prstClr val="black"/>
                </a:solidFill>
              </a:rPr>
              <a:t>judicial</a:t>
            </a:r>
            <a:r>
              <a:rPr lang="mi-NZ" sz="3200" dirty="0">
                <a:solidFill>
                  <a:prstClr val="black"/>
                </a:solidFill>
              </a:rPr>
              <a:t> </a:t>
            </a:r>
            <a:r>
              <a:rPr lang="mi-NZ" sz="3200" dirty="0" err="1">
                <a:solidFill>
                  <a:prstClr val="black"/>
                </a:solidFill>
              </a:rPr>
              <a:t>processes</a:t>
            </a:r>
            <a:endParaRPr lang="mi-NZ" sz="3200" dirty="0">
              <a:solidFill>
                <a:prstClr val="black"/>
              </a:solidFill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3200" dirty="0" err="1">
                <a:solidFill>
                  <a:prstClr val="black"/>
                </a:solidFill>
              </a:rPr>
              <a:t>Assimilation</a:t>
            </a:r>
            <a:r>
              <a:rPr lang="mi-NZ" sz="3200" dirty="0">
                <a:solidFill>
                  <a:prstClr val="black"/>
                </a:solidFill>
              </a:rPr>
              <a:t> </a:t>
            </a:r>
            <a:r>
              <a:rPr lang="mi-NZ" sz="3200" dirty="0" err="1">
                <a:solidFill>
                  <a:prstClr val="black"/>
                </a:solidFill>
              </a:rPr>
              <a:t>policies</a:t>
            </a:r>
            <a:endParaRPr lang="mi-NZ" sz="3200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3200" dirty="0" err="1">
                <a:solidFill>
                  <a:prstClr val="black"/>
                </a:solidFill>
              </a:rPr>
              <a:t>Urbanisation</a:t>
            </a:r>
            <a:endParaRPr lang="mi-NZ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AFB6-87EB-4A7A-B2A6-42B0DDF5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i-NZ" b="1" dirty="0">
                <a:solidFill>
                  <a:schemeClr val="bg1"/>
                </a:solidFill>
              </a:rPr>
              <a:t>Background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5C055C-8809-45F4-B4EE-2C458CEC666B}"/>
              </a:ext>
            </a:extLst>
          </p:cNvPr>
          <p:cNvSpPr txBox="1">
            <a:spLocks/>
          </p:cNvSpPr>
          <p:nvPr/>
        </p:nvSpPr>
        <p:spPr>
          <a:xfrm>
            <a:off x="998542" y="1556792"/>
            <a:ext cx="7146915" cy="410368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3200" dirty="0" err="1">
                <a:solidFill>
                  <a:prstClr val="black"/>
                </a:solidFill>
              </a:rPr>
              <a:t>Introduction</a:t>
            </a:r>
            <a:r>
              <a:rPr lang="mi-NZ" sz="3200" dirty="0">
                <a:solidFill>
                  <a:prstClr val="black"/>
                </a:solidFill>
              </a:rPr>
              <a:t> </a:t>
            </a:r>
            <a:r>
              <a:rPr lang="mi-NZ" sz="3200" dirty="0" err="1">
                <a:solidFill>
                  <a:prstClr val="black"/>
                </a:solidFill>
              </a:rPr>
              <a:t>of</a:t>
            </a:r>
            <a:r>
              <a:rPr lang="mi-NZ" sz="3200" dirty="0">
                <a:solidFill>
                  <a:prstClr val="black"/>
                </a:solidFill>
              </a:rPr>
              <a:t> </a:t>
            </a:r>
            <a:r>
              <a:rPr lang="mi-NZ" sz="3200" dirty="0" err="1">
                <a:solidFill>
                  <a:prstClr val="black"/>
                </a:solidFill>
              </a:rPr>
              <a:t>alcohol</a:t>
            </a:r>
            <a:r>
              <a:rPr lang="mi-NZ" sz="3200" dirty="0">
                <a:solidFill>
                  <a:prstClr val="black"/>
                </a:solidFill>
              </a:rPr>
              <a:t> and </a:t>
            </a:r>
            <a:r>
              <a:rPr lang="mi-NZ" sz="3200" dirty="0" err="1">
                <a:solidFill>
                  <a:prstClr val="black"/>
                </a:solidFill>
              </a:rPr>
              <a:t>later</a:t>
            </a:r>
            <a:r>
              <a:rPr lang="mi-NZ" sz="3200" dirty="0">
                <a:solidFill>
                  <a:prstClr val="black"/>
                </a:solidFill>
              </a:rPr>
              <a:t> </a:t>
            </a:r>
            <a:r>
              <a:rPr lang="mi-NZ" sz="3200" dirty="0" err="1">
                <a:solidFill>
                  <a:prstClr val="black"/>
                </a:solidFill>
              </a:rPr>
              <a:t>drugs</a:t>
            </a:r>
            <a:endParaRPr lang="mi-NZ" sz="32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3200" dirty="0" err="1">
                <a:solidFill>
                  <a:prstClr val="black"/>
                </a:solidFill>
              </a:rPr>
              <a:t>Incarceration</a:t>
            </a:r>
            <a:r>
              <a:rPr lang="mi-NZ" sz="3200" dirty="0">
                <a:solidFill>
                  <a:prstClr val="black"/>
                </a:solidFill>
              </a:rPr>
              <a:t>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3200" dirty="0" err="1">
                <a:solidFill>
                  <a:prstClr val="black"/>
                </a:solidFill>
              </a:rPr>
              <a:t>Alienation</a:t>
            </a:r>
            <a:r>
              <a:rPr lang="mi-NZ" sz="3200" dirty="0">
                <a:solidFill>
                  <a:prstClr val="black"/>
                </a:solidFill>
              </a:rPr>
              <a:t> </a:t>
            </a:r>
            <a:r>
              <a:rPr lang="mi-NZ" sz="3200" dirty="0" err="1">
                <a:solidFill>
                  <a:prstClr val="black"/>
                </a:solidFill>
              </a:rPr>
              <a:t>of</a:t>
            </a:r>
            <a:r>
              <a:rPr lang="mi-NZ" sz="3200" dirty="0">
                <a:solidFill>
                  <a:prstClr val="black"/>
                </a:solidFill>
              </a:rPr>
              <a:t> Māori </a:t>
            </a:r>
            <a:r>
              <a:rPr lang="mi-NZ" sz="3200" dirty="0" err="1">
                <a:solidFill>
                  <a:prstClr val="black"/>
                </a:solidFill>
              </a:rPr>
              <a:t>land</a:t>
            </a:r>
            <a:r>
              <a:rPr lang="mi-NZ" sz="3200" dirty="0">
                <a:solidFill>
                  <a:prstClr val="black"/>
                </a:solidFill>
              </a:rPr>
              <a:t>, </a:t>
            </a:r>
            <a:r>
              <a:rPr lang="mi-NZ" sz="3200" dirty="0" err="1">
                <a:solidFill>
                  <a:prstClr val="black"/>
                </a:solidFill>
              </a:rPr>
              <a:t>individualisation</a:t>
            </a:r>
            <a:r>
              <a:rPr lang="mi-NZ" sz="3200" dirty="0">
                <a:solidFill>
                  <a:prstClr val="black"/>
                </a:solidFill>
              </a:rPr>
              <a:t> </a:t>
            </a:r>
            <a:r>
              <a:rPr lang="mi-NZ" sz="3200" dirty="0" err="1">
                <a:solidFill>
                  <a:prstClr val="black"/>
                </a:solidFill>
              </a:rPr>
              <a:t>of</a:t>
            </a:r>
            <a:r>
              <a:rPr lang="mi-NZ" sz="3200" dirty="0">
                <a:solidFill>
                  <a:prstClr val="black"/>
                </a:solidFill>
              </a:rPr>
              <a:t> </a:t>
            </a:r>
            <a:r>
              <a:rPr lang="mi-NZ" sz="3200" dirty="0" err="1">
                <a:solidFill>
                  <a:prstClr val="black"/>
                </a:solidFill>
              </a:rPr>
              <a:t>title</a:t>
            </a:r>
            <a:endParaRPr lang="mi-NZ" sz="3200" dirty="0">
              <a:solidFill>
                <a:prstClr val="black"/>
              </a:solidFill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mi-NZ" sz="3200" dirty="0" err="1">
                <a:solidFill>
                  <a:prstClr val="black"/>
                </a:solidFill>
              </a:rPr>
              <a:t>Suppression</a:t>
            </a:r>
            <a:r>
              <a:rPr lang="mi-NZ" sz="3200" dirty="0">
                <a:solidFill>
                  <a:prstClr val="black"/>
                </a:solidFill>
              </a:rPr>
              <a:t> </a:t>
            </a:r>
            <a:r>
              <a:rPr lang="mi-NZ" sz="3200" dirty="0" err="1">
                <a:solidFill>
                  <a:prstClr val="black"/>
                </a:solidFill>
              </a:rPr>
              <a:t>of</a:t>
            </a:r>
            <a:r>
              <a:rPr lang="mi-NZ" sz="3200" dirty="0">
                <a:solidFill>
                  <a:prstClr val="black"/>
                </a:solidFill>
              </a:rPr>
              <a:t> Māori </a:t>
            </a:r>
            <a:r>
              <a:rPr lang="mi-NZ" sz="3200" dirty="0" err="1">
                <a:solidFill>
                  <a:prstClr val="black"/>
                </a:solidFill>
              </a:rPr>
              <a:t>language</a:t>
            </a:r>
            <a:r>
              <a:rPr lang="mi-NZ" sz="3200" dirty="0">
                <a:solidFill>
                  <a:prstClr val="black"/>
                </a:solidFill>
              </a:rPr>
              <a:t> </a:t>
            </a:r>
            <a:endParaRPr lang="en-NZ" sz="3200" dirty="0">
              <a:solidFill>
                <a:prstClr val="black"/>
              </a:solidFill>
            </a:endParaRPr>
          </a:p>
        </p:txBody>
      </p:sp>
      <p:pic>
        <p:nvPicPr>
          <p:cNvPr id="5" name="irc_mi" descr="2000px-Coat_of_arms_of_New_Zealand">
            <a:hlinkClick r:id="rId2"/>
            <a:extLst>
              <a:ext uri="{FF2B5EF4-FFF2-40B4-BE49-F238E27FC236}">
                <a16:creationId xmlns:a16="http://schemas.microsoft.com/office/drawing/2014/main" id="{A82EBDA2-154B-4810-BDCF-7639D727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3128"/>
            <a:ext cx="1936572" cy="198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23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9">
            <a:extLst>
              <a:ext uri="{FF2B5EF4-FFF2-40B4-BE49-F238E27FC236}">
                <a16:creationId xmlns:a16="http://schemas.microsoft.com/office/drawing/2014/main" id="{57E47B51-F826-4B32-90D7-639AE33FFA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4929" y="2103040"/>
            <a:ext cx="8172400" cy="3372645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altLang="en-US" sz="2800" dirty="0"/>
              <a:t>1989 – </a:t>
            </a:r>
            <a:r>
              <a:rPr lang="en-US" altLang="en-US" sz="2800" dirty="0" err="1"/>
              <a:t>Pūao-te-Atatū</a:t>
            </a:r>
            <a:r>
              <a:rPr lang="en-US" altLang="en-US" sz="2800" dirty="0"/>
              <a:t> Report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1989 CYPF Act (Children, Young Persons and Their Families Act)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1988 to present date – Statistics have not changed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AFF4C105-2596-44E3-B2A8-AD1D23FC2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3817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700"/>
              </a:lnSpc>
              <a:spcAft>
                <a:spcPts val="24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700"/>
              </a:lnSpc>
              <a:spcAft>
                <a:spcPts val="24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700"/>
              </a:lnSpc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24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mi-NZ" altLang="en-US" sz="1200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CE3EFBB-509C-4C4F-B490-5068CE26B3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mi-NZ" b="1" dirty="0" err="1">
                <a:solidFill>
                  <a:schemeClr val="bg1"/>
                </a:solidFill>
              </a:rPr>
              <a:t>Progress</a:t>
            </a:r>
            <a:r>
              <a:rPr lang="mi-NZ" b="1" dirty="0">
                <a:solidFill>
                  <a:schemeClr val="bg1"/>
                </a:solidFill>
              </a:rPr>
              <a:t>?</a:t>
            </a:r>
            <a:endParaRPr lang="en-N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3415</TotalTime>
  <Words>1171</Words>
  <Application>Microsoft Office PowerPoint</Application>
  <PresentationFormat>On-screen Show (4:3)</PresentationFormat>
  <Paragraphs>174</Paragraphs>
  <Slides>42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Corbel</vt:lpstr>
      <vt:lpstr>Corbel (Body)</vt:lpstr>
      <vt:lpstr>Parallax</vt:lpstr>
      <vt:lpstr>Document</vt:lpstr>
      <vt:lpstr>PowerPoint Presentation</vt:lpstr>
      <vt:lpstr>PowerPoint Presentation</vt:lpstr>
      <vt:lpstr>PowerPoint Presentation</vt:lpstr>
      <vt:lpstr>PowerPoint Presentation</vt:lpstr>
      <vt:lpstr>Disproportionate Over-representation of Māori</vt:lpstr>
      <vt:lpstr>PowerPoint Presentation</vt:lpstr>
      <vt:lpstr>Background</vt:lpstr>
      <vt:lpstr>Background</vt:lpstr>
      <vt:lpstr>PowerPoint Presentation</vt:lpstr>
      <vt:lpstr>PowerPoint Presentation</vt:lpstr>
      <vt:lpstr>Solutions?</vt:lpstr>
      <vt:lpstr>PowerPoint Presentation</vt:lpstr>
      <vt:lpstr>PowerPoint Presentation</vt:lpstr>
      <vt:lpstr>PowerPoint Presentation</vt:lpstr>
      <vt:lpstr>The Vision for the Rangatahi Court</vt:lpstr>
      <vt:lpstr>The Vision for the Rangatahi Court</vt:lpstr>
      <vt:lpstr>The Vision for the Rangatahi Court</vt:lpstr>
      <vt:lpstr>PowerPoint Presentation</vt:lpstr>
      <vt:lpstr>16 Rangatahi Courts Nationwide</vt:lpstr>
      <vt:lpstr>Te Kōti Rangatahi ki Manurewa</vt:lpstr>
      <vt:lpstr>Te Kōti Rangatahi ki Ōrākei</vt:lpstr>
      <vt:lpstr>Te Kōti Rangatahi ki Kirikiriroa</vt:lpstr>
      <vt:lpstr>Te Kōti Rangatahi ki Te Arawa</vt:lpstr>
      <vt:lpstr>Te Kōti Rangatahi ki Tūwharetoa Judge Alayne Wills – December 2015</vt:lpstr>
      <vt:lpstr>Underlying Principles</vt:lpstr>
      <vt:lpstr>Underlying Principles</vt:lpstr>
      <vt:lpstr>Underlying Principles</vt:lpstr>
      <vt:lpstr>PowerPoint Presentation</vt:lpstr>
      <vt:lpstr>Cultural Components</vt:lpstr>
      <vt:lpstr>Cultural Components</vt:lpstr>
      <vt:lpstr>PowerPoint Presentation</vt:lpstr>
      <vt:lpstr>PowerPoint Presentation</vt:lpstr>
      <vt:lpstr>PowerPoint Presentation</vt:lpstr>
      <vt:lpstr>PowerPoint Presentation</vt:lpstr>
      <vt:lpstr>Qualitative Evaluation (2012)</vt:lpstr>
      <vt:lpstr>Qualitative Evaluation (2012)</vt:lpstr>
      <vt:lpstr>Qualitative Evaluation (2012)</vt:lpstr>
      <vt:lpstr>Qualitative Evaluation (2012)</vt:lpstr>
      <vt:lpstr>Qualitative Evaluation (2012)</vt:lpstr>
      <vt:lpstr>Australasia Institute of Judicial Administration Award for Excellence in Judicial Administration - 2015</vt:lpstr>
      <vt:lpstr>Institute of Public Administration New Zealand Award for Excellence in Crown/Māori Relationship - 2016</vt:lpstr>
      <vt:lpstr>The Future</vt:lpstr>
    </vt:vector>
  </TitlesOfParts>
  <Company>DNA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Currie</dc:creator>
  <cp:lastModifiedBy>Maynard, Justine</cp:lastModifiedBy>
  <cp:revision>202</cp:revision>
  <cp:lastPrinted>2008-03-04T03:48:48Z</cp:lastPrinted>
  <dcterms:created xsi:type="dcterms:W3CDTF">2008-03-03T03:04:29Z</dcterms:created>
  <dcterms:modified xsi:type="dcterms:W3CDTF">2022-01-12T01:34:37Z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1024318569</vt:i4>
  </property>
  <property fmtid="{D5CDD505-2E9C-101B-9397-08002B2CF9AE}" pid="3" name="_NewReviewCycle">
    <vt:lpwstr/>
  </property>
  <property fmtid="{D5CDD505-2E9C-101B-9397-08002B2CF9AE}" pid="4" name="_EmailSubject">
    <vt:lpwstr>Message from "MOJ158487"</vt:lpwstr>
  </property>
  <property fmtid="{D5CDD505-2E9C-101B-9397-08002B2CF9AE}" pid="5" name="_AuthorEmail">
    <vt:lpwstr>Caitlin.Bourke@justice.govt.nz</vt:lpwstr>
  </property>
  <property fmtid="{D5CDD505-2E9C-101B-9397-08002B2CF9AE}" pid="6" name="_AuthorEmailDisplayName">
    <vt:lpwstr>Bourke, Caitlin</vt:lpwstr>
  </property>
</Properties>
</file>